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6FC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56350"/>
            <a:ext cx="12192000" cy="501650"/>
          </a:xfrm>
          <a:custGeom>
            <a:avLst/>
            <a:gdLst/>
            <a:ahLst/>
            <a:cxnLst/>
            <a:rect l="l" t="t" r="r" b="b"/>
            <a:pathLst>
              <a:path w="12192000" h="501650">
                <a:moveTo>
                  <a:pt x="12192000" y="0"/>
                </a:moveTo>
                <a:lnTo>
                  <a:pt x="0" y="0"/>
                </a:lnTo>
                <a:lnTo>
                  <a:pt x="0" y="501650"/>
                </a:lnTo>
                <a:lnTo>
                  <a:pt x="12192000" y="50165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356350"/>
            <a:ext cx="12192000" cy="501650"/>
          </a:xfrm>
          <a:custGeom>
            <a:avLst/>
            <a:gdLst/>
            <a:ahLst/>
            <a:cxnLst/>
            <a:rect l="l" t="t" r="r" b="b"/>
            <a:pathLst>
              <a:path w="12192000" h="501650">
                <a:moveTo>
                  <a:pt x="0" y="501650"/>
                </a:moveTo>
                <a:lnTo>
                  <a:pt x="12192000" y="501650"/>
                </a:lnTo>
                <a:lnTo>
                  <a:pt x="12192000" y="0"/>
                </a:lnTo>
                <a:lnTo>
                  <a:pt x="0" y="0"/>
                </a:lnTo>
                <a:lnTo>
                  <a:pt x="0" y="501650"/>
                </a:lnTo>
                <a:close/>
              </a:path>
              <a:path w="12192000" h="501650">
                <a:moveTo>
                  <a:pt x="0" y="501650"/>
                </a:moveTo>
                <a:lnTo>
                  <a:pt x="12192000" y="501650"/>
                </a:lnTo>
                <a:lnTo>
                  <a:pt x="12192000" y="0"/>
                </a:lnTo>
                <a:lnTo>
                  <a:pt x="0" y="0"/>
                </a:lnTo>
                <a:lnTo>
                  <a:pt x="0" y="50165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930" y="126763"/>
            <a:ext cx="1133843" cy="126716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356350"/>
            <a:ext cx="12192000" cy="501650"/>
          </a:xfrm>
          <a:custGeom>
            <a:avLst/>
            <a:gdLst/>
            <a:ahLst/>
            <a:cxnLst/>
            <a:rect l="l" t="t" r="r" b="b"/>
            <a:pathLst>
              <a:path w="12192000" h="501650">
                <a:moveTo>
                  <a:pt x="0" y="501650"/>
                </a:moveTo>
                <a:lnTo>
                  <a:pt x="12192000" y="501650"/>
                </a:lnTo>
                <a:lnTo>
                  <a:pt x="12192000" y="0"/>
                </a:lnTo>
                <a:lnTo>
                  <a:pt x="0" y="0"/>
                </a:lnTo>
                <a:lnTo>
                  <a:pt x="0" y="50165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FC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FC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56350"/>
            <a:ext cx="12192000" cy="501650"/>
          </a:xfrm>
          <a:custGeom>
            <a:avLst/>
            <a:gdLst/>
            <a:ahLst/>
            <a:cxnLst/>
            <a:rect l="l" t="t" r="r" b="b"/>
            <a:pathLst>
              <a:path w="12192000" h="501650">
                <a:moveTo>
                  <a:pt x="12192000" y="0"/>
                </a:moveTo>
                <a:lnTo>
                  <a:pt x="0" y="0"/>
                </a:lnTo>
                <a:lnTo>
                  <a:pt x="0" y="501650"/>
                </a:lnTo>
                <a:lnTo>
                  <a:pt x="12192000" y="50165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356350"/>
            <a:ext cx="12192000" cy="501650"/>
          </a:xfrm>
          <a:custGeom>
            <a:avLst/>
            <a:gdLst/>
            <a:ahLst/>
            <a:cxnLst/>
            <a:rect l="l" t="t" r="r" b="b"/>
            <a:pathLst>
              <a:path w="12192000" h="501650">
                <a:moveTo>
                  <a:pt x="0" y="501650"/>
                </a:moveTo>
                <a:lnTo>
                  <a:pt x="12192000" y="501650"/>
                </a:lnTo>
                <a:lnTo>
                  <a:pt x="12192000" y="0"/>
                </a:lnTo>
                <a:lnTo>
                  <a:pt x="0" y="0"/>
                </a:lnTo>
                <a:lnTo>
                  <a:pt x="0" y="501650"/>
                </a:lnTo>
                <a:close/>
              </a:path>
              <a:path w="12192000" h="501650">
                <a:moveTo>
                  <a:pt x="0" y="501650"/>
                </a:moveTo>
                <a:lnTo>
                  <a:pt x="12192000" y="501650"/>
                </a:lnTo>
                <a:lnTo>
                  <a:pt x="12192000" y="0"/>
                </a:lnTo>
                <a:lnTo>
                  <a:pt x="0" y="0"/>
                </a:lnTo>
                <a:lnTo>
                  <a:pt x="0" y="50165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930" y="126763"/>
            <a:ext cx="1133843" cy="126716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356350"/>
            <a:ext cx="12192000" cy="501650"/>
          </a:xfrm>
          <a:custGeom>
            <a:avLst/>
            <a:gdLst/>
            <a:ahLst/>
            <a:cxnLst/>
            <a:rect l="l" t="t" r="r" b="b"/>
            <a:pathLst>
              <a:path w="12192000" h="501650">
                <a:moveTo>
                  <a:pt x="0" y="501650"/>
                </a:moveTo>
                <a:lnTo>
                  <a:pt x="12192000" y="501650"/>
                </a:lnTo>
                <a:lnTo>
                  <a:pt x="12192000" y="0"/>
                </a:lnTo>
                <a:lnTo>
                  <a:pt x="0" y="0"/>
                </a:lnTo>
                <a:lnTo>
                  <a:pt x="0" y="50165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FC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56350"/>
            <a:ext cx="12192000" cy="501650"/>
          </a:xfrm>
          <a:custGeom>
            <a:avLst/>
            <a:gdLst/>
            <a:ahLst/>
            <a:cxnLst/>
            <a:rect l="l" t="t" r="r" b="b"/>
            <a:pathLst>
              <a:path w="12192000" h="501650">
                <a:moveTo>
                  <a:pt x="12192000" y="0"/>
                </a:moveTo>
                <a:lnTo>
                  <a:pt x="0" y="0"/>
                </a:lnTo>
                <a:lnTo>
                  <a:pt x="0" y="501650"/>
                </a:lnTo>
                <a:lnTo>
                  <a:pt x="12192000" y="50165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6356350"/>
            <a:ext cx="12192000" cy="501650"/>
          </a:xfrm>
          <a:custGeom>
            <a:avLst/>
            <a:gdLst/>
            <a:ahLst/>
            <a:cxnLst/>
            <a:rect l="l" t="t" r="r" b="b"/>
            <a:pathLst>
              <a:path w="12192000" h="501650">
                <a:moveTo>
                  <a:pt x="0" y="501650"/>
                </a:moveTo>
                <a:lnTo>
                  <a:pt x="12192000" y="501650"/>
                </a:lnTo>
                <a:lnTo>
                  <a:pt x="12192000" y="0"/>
                </a:lnTo>
                <a:lnTo>
                  <a:pt x="0" y="0"/>
                </a:lnTo>
                <a:lnTo>
                  <a:pt x="0" y="501650"/>
                </a:lnTo>
                <a:close/>
              </a:path>
              <a:path w="12192000" h="501650">
                <a:moveTo>
                  <a:pt x="0" y="501650"/>
                </a:moveTo>
                <a:lnTo>
                  <a:pt x="12192000" y="501650"/>
                </a:lnTo>
                <a:lnTo>
                  <a:pt x="12192000" y="0"/>
                </a:lnTo>
                <a:lnTo>
                  <a:pt x="0" y="0"/>
                </a:lnTo>
                <a:lnTo>
                  <a:pt x="0" y="50165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28930" y="126763"/>
            <a:ext cx="1133843" cy="126716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6679" y="101549"/>
            <a:ext cx="11178641" cy="1068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6FC0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6438" y="1263564"/>
            <a:ext cx="5017135" cy="438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06679" y="6464680"/>
            <a:ext cx="2316480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094211" y="6464680"/>
            <a:ext cx="2190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01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2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5.jpg"/><Relationship Id="rId4" Type="http://schemas.openxmlformats.org/officeDocument/2006/relationships/image" Target="../media/image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7.jpg"/><Relationship Id="rId4" Type="http://schemas.openxmlformats.org/officeDocument/2006/relationships/image" Target="../media/image1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386826" y="5264150"/>
            <a:ext cx="0" cy="914400"/>
          </a:xfrm>
          <a:custGeom>
            <a:avLst/>
            <a:gdLst/>
            <a:ahLst/>
            <a:cxnLst/>
            <a:rect l="l" t="t" r="r" b="b"/>
            <a:pathLst>
              <a:path w="0" h="914400">
                <a:moveTo>
                  <a:pt x="0" y="914349"/>
                </a:moveTo>
                <a:lnTo>
                  <a:pt x="0" y="0"/>
                </a:lnTo>
              </a:path>
            </a:pathLst>
          </a:custGeom>
          <a:ln w="19050">
            <a:solidFill>
              <a:srgbClr val="1382A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-7937" y="0"/>
            <a:ext cx="12207875" cy="6866255"/>
            <a:chOff x="-7937" y="0"/>
            <a:chExt cx="12207875" cy="6866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9823" y="221106"/>
              <a:ext cx="1383792" cy="13837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7" name="object 7" descr="Logo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00592" y="117982"/>
              <a:ext cx="2939161" cy="293916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356350"/>
              <a:ext cx="12192000" cy="501650"/>
            </a:xfrm>
            <a:custGeom>
              <a:avLst/>
              <a:gdLst/>
              <a:ahLst/>
              <a:cxnLst/>
              <a:rect l="l" t="t" r="r" b="b"/>
              <a:pathLst>
                <a:path w="12192000" h="501650">
                  <a:moveTo>
                    <a:pt x="12192000" y="0"/>
                  </a:moveTo>
                  <a:lnTo>
                    <a:pt x="0" y="0"/>
                  </a:lnTo>
                  <a:lnTo>
                    <a:pt x="0" y="501650"/>
                  </a:lnTo>
                  <a:lnTo>
                    <a:pt x="12192000" y="5016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6356350"/>
              <a:ext cx="12192000" cy="501650"/>
            </a:xfrm>
            <a:custGeom>
              <a:avLst/>
              <a:gdLst/>
              <a:ahLst/>
              <a:cxnLst/>
              <a:rect l="l" t="t" r="r" b="b"/>
              <a:pathLst>
                <a:path w="12192000" h="501650">
                  <a:moveTo>
                    <a:pt x="0" y="501650"/>
                  </a:moveTo>
                  <a:lnTo>
                    <a:pt x="12192000" y="5016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01650"/>
                  </a:lnTo>
                  <a:close/>
                </a:path>
              </a:pathLst>
            </a:custGeom>
            <a:ln w="15875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08350"/>
              <a:ext cx="12191999" cy="30480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32598" y="802640"/>
            <a:ext cx="6735445" cy="1569720"/>
          </a:xfrm>
          <a:prstGeom prst="rect">
            <a:avLst/>
          </a:prstGeom>
          <a:solidFill>
            <a:srgbClr val="FFFFFF"/>
          </a:solidFill>
          <a:ln w="15875">
            <a:solidFill>
              <a:srgbClr val="1CACE3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50"/>
              </a:spcBef>
            </a:pPr>
            <a:r>
              <a:rPr dirty="0" sz="4800" spc="-30">
                <a:solidFill>
                  <a:srgbClr val="1382AC"/>
                </a:solidFill>
                <a:latin typeface="Calibri Light"/>
                <a:cs typeface="Calibri Light"/>
              </a:rPr>
              <a:t>Scaling</a:t>
            </a:r>
            <a:r>
              <a:rPr dirty="0" sz="4800" spc="-165">
                <a:solidFill>
                  <a:srgbClr val="1382AC"/>
                </a:solidFill>
                <a:latin typeface="Calibri Light"/>
                <a:cs typeface="Calibri Light"/>
              </a:rPr>
              <a:t> </a:t>
            </a:r>
            <a:r>
              <a:rPr dirty="0" sz="4800" spc="-85">
                <a:solidFill>
                  <a:srgbClr val="1382AC"/>
                </a:solidFill>
                <a:latin typeface="Calibri Light"/>
                <a:cs typeface="Calibri Light"/>
              </a:rPr>
              <a:t>Australia’s</a:t>
            </a:r>
            <a:r>
              <a:rPr dirty="0" sz="4800" spc="-150">
                <a:solidFill>
                  <a:srgbClr val="1382AC"/>
                </a:solidFill>
                <a:latin typeface="Calibri Light"/>
                <a:cs typeface="Calibri Light"/>
              </a:rPr>
              <a:t> </a:t>
            </a:r>
            <a:r>
              <a:rPr dirty="0" sz="4800" spc="-10">
                <a:solidFill>
                  <a:srgbClr val="1382AC"/>
                </a:solidFill>
                <a:latin typeface="Calibri Light"/>
                <a:cs typeface="Calibri Light"/>
              </a:rPr>
              <a:t>Marine</a:t>
            </a:r>
            <a:endParaRPr sz="4800">
              <a:latin typeface="Calibri Light"/>
              <a:cs typeface="Calibri Light"/>
            </a:endParaRPr>
          </a:p>
          <a:p>
            <a:pPr algn="ctr" marL="7620">
              <a:lnSpc>
                <a:spcPct val="100000"/>
              </a:lnSpc>
            </a:pPr>
            <a:r>
              <a:rPr dirty="0" sz="4800" spc="-50">
                <a:solidFill>
                  <a:srgbClr val="1382AC"/>
                </a:solidFill>
                <a:latin typeface="Calibri Light"/>
                <a:cs typeface="Calibri Light"/>
              </a:rPr>
              <a:t>Biostimulant</a:t>
            </a:r>
            <a:r>
              <a:rPr dirty="0" sz="4800" spc="-180">
                <a:solidFill>
                  <a:srgbClr val="1382AC"/>
                </a:solidFill>
                <a:latin typeface="Calibri Light"/>
                <a:cs typeface="Calibri Light"/>
              </a:rPr>
              <a:t> </a:t>
            </a:r>
            <a:r>
              <a:rPr dirty="0" sz="4800" spc="-10">
                <a:solidFill>
                  <a:srgbClr val="1382AC"/>
                </a:solidFill>
                <a:latin typeface="Calibri Light"/>
                <a:cs typeface="Calibri Light"/>
              </a:rPr>
              <a:t>Industry</a:t>
            </a:r>
            <a:endParaRPr sz="4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8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Commercial</a:t>
            </a:r>
            <a:r>
              <a:rPr dirty="0" spc="-114"/>
              <a:t> </a:t>
            </a:r>
            <a:r>
              <a:rPr dirty="0" spc="-30"/>
              <a:t>Adoption</a:t>
            </a:r>
            <a:r>
              <a:rPr dirty="0" spc="-120"/>
              <a:t> </a:t>
            </a:r>
            <a:r>
              <a:rPr dirty="0"/>
              <a:t>&amp;</a:t>
            </a:r>
            <a:r>
              <a:rPr dirty="0" spc="-110"/>
              <a:t> </a:t>
            </a:r>
            <a:r>
              <a:rPr dirty="0" spc="-45"/>
              <a:t>Real-</a:t>
            </a:r>
            <a:r>
              <a:rPr dirty="0" spc="-70"/>
              <a:t>World</a:t>
            </a:r>
            <a:r>
              <a:rPr dirty="0" spc="-120"/>
              <a:t> </a:t>
            </a:r>
            <a:r>
              <a:rPr dirty="0" spc="-10"/>
              <a:t>Results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500"/>
              </a:spcBef>
            </a:pPr>
            <a:r>
              <a:rPr dirty="0"/>
              <a:t>Commercial</a:t>
            </a:r>
            <a:r>
              <a:rPr dirty="0" spc="-70"/>
              <a:t> </a:t>
            </a:r>
            <a:r>
              <a:rPr dirty="0" spc="-10"/>
              <a:t>Momentum</a:t>
            </a:r>
          </a:p>
          <a:p>
            <a:pPr algn="just" marL="355600" marR="203200" indent="-343535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pc="-10" b="0">
                <a:latin typeface="Calibri"/>
                <a:cs typeface="Calibri"/>
              </a:rPr>
              <a:t>Products</a:t>
            </a:r>
            <a:r>
              <a:rPr dirty="0" spc="-3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used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as</a:t>
            </a:r>
            <a:r>
              <a:rPr dirty="0" spc="-10" b="0">
                <a:latin typeface="Calibri"/>
                <a:cs typeface="Calibri"/>
              </a:rPr>
              <a:t> standalone</a:t>
            </a:r>
            <a:r>
              <a:rPr dirty="0" spc="-3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inputs</a:t>
            </a:r>
            <a:r>
              <a:rPr dirty="0" spc="-3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in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regenerative systems </a:t>
            </a:r>
            <a:r>
              <a:rPr dirty="0" b="0">
                <a:latin typeface="Calibri"/>
                <a:cs typeface="Calibri"/>
              </a:rPr>
              <a:t>or</a:t>
            </a:r>
            <a:r>
              <a:rPr dirty="0" spc="-10" b="0">
                <a:latin typeface="Calibri"/>
                <a:cs typeface="Calibri"/>
              </a:rPr>
              <a:t> integrated </a:t>
            </a:r>
            <a:r>
              <a:rPr dirty="0" b="0">
                <a:latin typeface="Calibri"/>
                <a:cs typeface="Calibri"/>
              </a:rPr>
              <a:t>within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conventional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fertiliser programs</a:t>
            </a:r>
          </a:p>
          <a:p>
            <a:pPr marL="355600" marR="105410" indent="-3435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</a:tabLst>
            </a:pPr>
            <a:r>
              <a:rPr dirty="0" b="0">
                <a:latin typeface="Calibri"/>
                <a:cs typeface="Calibri"/>
              </a:rPr>
              <a:t>Strong</a:t>
            </a:r>
            <a:r>
              <a:rPr dirty="0" spc="-7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repeat</a:t>
            </a:r>
            <a:r>
              <a:rPr dirty="0" spc="-7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purchasing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and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expanding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application </a:t>
            </a:r>
            <a:r>
              <a:rPr dirty="0" b="0">
                <a:latin typeface="Calibri"/>
                <a:cs typeface="Calibri"/>
              </a:rPr>
              <a:t>use</a:t>
            </a:r>
            <a:r>
              <a:rPr dirty="0" spc="-3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cases</a:t>
            </a:r>
          </a:p>
          <a:p>
            <a:pPr marL="355600" indent="-342900">
              <a:lnSpc>
                <a:spcPts val="1735"/>
              </a:lnSpc>
              <a:spcBef>
                <a:spcPts val="384"/>
              </a:spcBef>
              <a:buFont typeface="Arial"/>
              <a:buChar char="•"/>
              <a:tabLst>
                <a:tab pos="355600" algn="l"/>
              </a:tabLst>
            </a:pPr>
            <a:r>
              <a:rPr dirty="0" b="0">
                <a:latin typeface="Calibri"/>
                <a:cs typeface="Calibri"/>
              </a:rPr>
              <a:t>Adoption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across</a:t>
            </a:r>
            <a:r>
              <a:rPr dirty="0" spc="-45" b="0">
                <a:latin typeface="Calibri"/>
                <a:cs typeface="Calibri"/>
              </a:rPr>
              <a:t> </a:t>
            </a:r>
            <a:r>
              <a:rPr dirty="0" spc="-20" b="0">
                <a:latin typeface="Calibri"/>
                <a:cs typeface="Calibri"/>
              </a:rPr>
              <a:t>dairy,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beef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and</a:t>
            </a:r>
            <a:r>
              <a:rPr dirty="0" spc="-4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horticulture</a:t>
            </a:r>
            <a:r>
              <a:rPr dirty="0" spc="-4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systems,</a:t>
            </a:r>
          </a:p>
          <a:p>
            <a:pPr marL="355600">
              <a:lnSpc>
                <a:spcPts val="1735"/>
              </a:lnSpc>
            </a:pPr>
            <a:r>
              <a:rPr dirty="0" b="0">
                <a:latin typeface="Calibri"/>
                <a:cs typeface="Calibri"/>
              </a:rPr>
              <a:t>with</a:t>
            </a:r>
            <a:r>
              <a:rPr dirty="0" spc="-3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expansion</a:t>
            </a:r>
            <a:r>
              <a:rPr dirty="0" spc="-4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into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cropping</a:t>
            </a: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/>
              <a:t>Observed</a:t>
            </a:r>
            <a:r>
              <a:rPr dirty="0" spc="-60"/>
              <a:t> </a:t>
            </a:r>
            <a:r>
              <a:rPr dirty="0" spc="-20"/>
              <a:t>On-</a:t>
            </a:r>
            <a:r>
              <a:rPr dirty="0"/>
              <a:t>Farm</a:t>
            </a:r>
            <a:r>
              <a:rPr dirty="0" spc="-35"/>
              <a:t> </a:t>
            </a:r>
            <a:r>
              <a:rPr dirty="0" spc="-10"/>
              <a:t>Outcomes</a:t>
            </a:r>
          </a:p>
          <a:p>
            <a:pPr marL="355600" marR="78740" indent="-343535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pc="-10" b="0">
                <a:latin typeface="Calibri"/>
                <a:cs typeface="Calibri"/>
              </a:rPr>
              <a:t>Improved</a:t>
            </a:r>
            <a:r>
              <a:rPr dirty="0" spc="-6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soil</a:t>
            </a:r>
            <a:r>
              <a:rPr dirty="0" spc="-3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and</a:t>
            </a:r>
            <a:r>
              <a:rPr dirty="0" spc="-4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pasture</a:t>
            </a:r>
            <a:r>
              <a:rPr dirty="0" spc="-3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health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under</a:t>
            </a:r>
            <a:r>
              <a:rPr dirty="0" spc="-10" b="0">
                <a:latin typeface="Calibri"/>
                <a:cs typeface="Calibri"/>
              </a:rPr>
              <a:t> variable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spc="-25" b="0">
                <a:latin typeface="Calibri"/>
                <a:cs typeface="Calibri"/>
              </a:rPr>
              <a:t>and </a:t>
            </a:r>
            <a:r>
              <a:rPr dirty="0" b="0">
                <a:latin typeface="Calibri"/>
                <a:cs typeface="Calibri"/>
              </a:rPr>
              <a:t>extreme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seasonal</a:t>
            </a:r>
            <a:r>
              <a:rPr dirty="0" spc="-8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conditions</a:t>
            </a: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b="0">
                <a:latin typeface="Calibri"/>
                <a:cs typeface="Calibri"/>
              </a:rPr>
              <a:t>Greater</a:t>
            </a:r>
            <a:r>
              <a:rPr dirty="0" spc="-6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seasonal</a:t>
            </a:r>
            <a:r>
              <a:rPr dirty="0" spc="-3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carry-</a:t>
            </a:r>
            <a:r>
              <a:rPr dirty="0" b="0">
                <a:latin typeface="Calibri"/>
                <a:cs typeface="Calibri"/>
              </a:rPr>
              <a:t>through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in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transition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periods</a:t>
            </a:r>
          </a:p>
          <a:p>
            <a:pPr marL="355600" indent="-342900">
              <a:lnSpc>
                <a:spcPts val="1735"/>
              </a:lnSpc>
              <a:spcBef>
                <a:spcPts val="4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pc="-10" b="0">
                <a:latin typeface="Calibri"/>
                <a:cs typeface="Calibri"/>
              </a:rPr>
              <a:t>Improved</a:t>
            </a:r>
            <a:r>
              <a:rPr dirty="0" spc="-4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nutrient-</a:t>
            </a:r>
            <a:r>
              <a:rPr dirty="0" b="0">
                <a:latin typeface="Calibri"/>
                <a:cs typeface="Calibri"/>
              </a:rPr>
              <a:t>use </a:t>
            </a:r>
            <a:r>
              <a:rPr dirty="0" spc="-10" b="0">
                <a:latin typeface="Calibri"/>
                <a:cs typeface="Calibri"/>
              </a:rPr>
              <a:t>efficiency</a:t>
            </a:r>
            <a:r>
              <a:rPr dirty="0" spc="-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within</a:t>
            </a:r>
            <a:r>
              <a:rPr dirty="0" spc="-4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existing</a:t>
            </a:r>
          </a:p>
          <a:p>
            <a:pPr marL="355600">
              <a:lnSpc>
                <a:spcPts val="1735"/>
              </a:lnSpc>
            </a:pPr>
            <a:r>
              <a:rPr dirty="0" b="0">
                <a:latin typeface="Calibri"/>
                <a:cs typeface="Calibri"/>
              </a:rPr>
              <a:t>fertiliser</a:t>
            </a:r>
            <a:r>
              <a:rPr dirty="0" spc="-7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programs</a:t>
            </a:r>
          </a:p>
          <a:p>
            <a:pPr marL="355600" marR="86995" indent="-34353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pc="-10" b="0">
                <a:latin typeface="Calibri"/>
                <a:cs typeface="Calibri"/>
              </a:rPr>
              <a:t>Positive</a:t>
            </a:r>
            <a:r>
              <a:rPr dirty="0" spc="-4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livestock</a:t>
            </a:r>
            <a:r>
              <a:rPr dirty="0" spc="-4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health</a:t>
            </a:r>
            <a:r>
              <a:rPr dirty="0" spc="-4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indicators</a:t>
            </a:r>
            <a:r>
              <a:rPr dirty="0" spc="-4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(reduced</a:t>
            </a:r>
            <a:r>
              <a:rPr dirty="0" spc="-4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mastitis </a:t>
            </a:r>
            <a:r>
              <a:rPr dirty="0" spc="-20" b="0">
                <a:latin typeface="Calibri"/>
                <a:cs typeface="Calibri"/>
              </a:rPr>
              <a:t>etc.)</a:t>
            </a: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pc="-10" b="0">
                <a:latin typeface="Calibri"/>
                <a:cs typeface="Calibri"/>
              </a:rPr>
              <a:t>Significant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reduction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in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3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use</a:t>
            </a:r>
            <a:r>
              <a:rPr dirty="0" spc="-4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of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synthetic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fertilisers</a:t>
            </a:r>
          </a:p>
        </p:txBody>
      </p:sp>
      <p:pic>
        <p:nvPicPr>
          <p:cNvPr id="4" name="object 4" descr="A blue and white logo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3671" y="62484"/>
            <a:ext cx="1575180" cy="132460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5091" y="1879473"/>
            <a:ext cx="6579108" cy="370077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 spc="-50"/>
              <a:t>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74447" y="63500"/>
            <a:ext cx="74644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Research</a:t>
            </a:r>
            <a:r>
              <a:rPr dirty="0" spc="-100"/>
              <a:t> </a:t>
            </a:r>
            <a:r>
              <a:rPr dirty="0" spc="-60"/>
              <a:t>Program</a:t>
            </a:r>
            <a:r>
              <a:rPr dirty="0" spc="-114"/>
              <a:t> </a:t>
            </a:r>
            <a:r>
              <a:rPr dirty="0"/>
              <a:t>-</a:t>
            </a:r>
            <a:r>
              <a:rPr dirty="0" spc="-30"/>
              <a:t> </a:t>
            </a:r>
            <a:r>
              <a:rPr dirty="0" spc="-35"/>
              <a:t>Structured</a:t>
            </a:r>
            <a:r>
              <a:rPr dirty="0" spc="-105"/>
              <a:t> </a:t>
            </a:r>
            <a:r>
              <a:rPr dirty="0" spc="-30"/>
              <a:t>Validation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447" y="663041"/>
            <a:ext cx="6108700" cy="506476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095"/>
              </a:spcBef>
            </a:pPr>
            <a:r>
              <a:rPr dirty="0" sz="1700" b="1">
                <a:latin typeface="Calibri"/>
                <a:cs typeface="Calibri"/>
              </a:rPr>
              <a:t>Purpose</a:t>
            </a:r>
            <a:r>
              <a:rPr dirty="0" sz="1700" spc="-6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of</a:t>
            </a:r>
            <a:r>
              <a:rPr dirty="0" sz="1700" spc="-2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the</a:t>
            </a:r>
            <a:r>
              <a:rPr dirty="0" sz="1700" spc="-4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Program</a:t>
            </a:r>
            <a:r>
              <a:rPr dirty="0" sz="1700" spc="-2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(supported</a:t>
            </a:r>
            <a:r>
              <a:rPr dirty="0" sz="1700" spc="-3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by</a:t>
            </a:r>
            <a:r>
              <a:rPr dirty="0" sz="1700" spc="-3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the</a:t>
            </a:r>
            <a:r>
              <a:rPr dirty="0" sz="1700" spc="-3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Marine</a:t>
            </a:r>
            <a:r>
              <a:rPr dirty="0" sz="1700" spc="-3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Bioproducts</a:t>
            </a:r>
            <a:r>
              <a:rPr dirty="0" sz="1700" spc="-35" b="1">
                <a:latin typeface="Calibri"/>
                <a:cs typeface="Calibri"/>
              </a:rPr>
              <a:t> </a:t>
            </a:r>
            <a:r>
              <a:rPr dirty="0" sz="1700" spc="-20" b="1">
                <a:latin typeface="Calibri"/>
                <a:cs typeface="Calibri"/>
              </a:rPr>
              <a:t>CRC)</a:t>
            </a:r>
            <a:endParaRPr sz="1700">
              <a:latin typeface="Calibri"/>
              <a:cs typeface="Calibri"/>
            </a:endParaRPr>
          </a:p>
          <a:p>
            <a:pPr marL="12700" marR="1391285">
              <a:lnSpc>
                <a:spcPct val="100000"/>
              </a:lnSpc>
              <a:spcBef>
                <a:spcPts val="994"/>
              </a:spcBef>
            </a:pPr>
            <a:r>
              <a:rPr dirty="0" sz="1700" spc="-80">
                <a:latin typeface="Calibri"/>
                <a:cs typeface="Calibri"/>
              </a:rPr>
              <a:t>To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generate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independent,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repeatable</a:t>
            </a:r>
            <a:r>
              <a:rPr dirty="0" sz="1700" spc="-10">
                <a:latin typeface="Calibri"/>
                <a:cs typeface="Calibri"/>
              </a:rPr>
              <a:t> validation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that </a:t>
            </a:r>
            <a:r>
              <a:rPr dirty="0" sz="1700">
                <a:latin typeface="Calibri"/>
                <a:cs typeface="Calibri"/>
              </a:rPr>
              <a:t>supports</a:t>
            </a:r>
            <a:r>
              <a:rPr dirty="0" sz="1700" spc="-9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regulatory</a:t>
            </a:r>
            <a:r>
              <a:rPr dirty="0" sz="1700" spc="-8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confidence,</a:t>
            </a:r>
            <a:r>
              <a:rPr dirty="0" sz="1700" spc="-7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scalable manufacturing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accelerated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commercial</a:t>
            </a:r>
            <a:r>
              <a:rPr dirty="0" sz="1700" spc="-10">
                <a:latin typeface="Calibri"/>
                <a:cs typeface="Calibri"/>
              </a:rPr>
              <a:t> adoption.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700" b="1">
                <a:latin typeface="Calibri"/>
                <a:cs typeface="Calibri"/>
              </a:rPr>
              <a:t>Stage</a:t>
            </a:r>
            <a:r>
              <a:rPr dirty="0" sz="1700" spc="-2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1</a:t>
            </a:r>
            <a:r>
              <a:rPr dirty="0" sz="1700" spc="-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–</a:t>
            </a:r>
            <a:r>
              <a:rPr dirty="0" sz="1700" spc="1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Pilot</a:t>
            </a:r>
            <a:r>
              <a:rPr dirty="0" sz="1700" spc="-4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Liquid</a:t>
            </a:r>
            <a:r>
              <a:rPr dirty="0" sz="1700" spc="-15" b="1">
                <a:latin typeface="Calibri"/>
                <a:cs typeface="Calibri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Manufacturing</a:t>
            </a:r>
            <a:r>
              <a:rPr dirty="0" sz="1700" spc="-25" b="1">
                <a:latin typeface="Calibri"/>
                <a:cs typeface="Calibri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Platform</a:t>
            </a:r>
            <a:endParaRPr sz="1700">
              <a:latin typeface="Calibri"/>
              <a:cs typeface="Calibri"/>
            </a:endParaRPr>
          </a:p>
          <a:p>
            <a:pPr marL="169545" indent="-156845">
              <a:lnSpc>
                <a:spcPct val="100000"/>
              </a:lnSpc>
              <a:buChar char="•"/>
              <a:tabLst>
                <a:tab pos="169545" algn="l"/>
              </a:tabLst>
            </a:pPr>
            <a:r>
              <a:rPr dirty="0" sz="1700">
                <a:latin typeface="Calibri"/>
                <a:cs typeface="Calibri"/>
              </a:rPr>
              <a:t>Controlled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fermentation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processing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capability</a:t>
            </a:r>
            <a:endParaRPr sz="1700">
              <a:latin typeface="Calibri"/>
              <a:cs typeface="Calibri"/>
            </a:endParaRPr>
          </a:p>
          <a:p>
            <a:pPr marL="169545" indent="-156845">
              <a:lnSpc>
                <a:spcPct val="100000"/>
              </a:lnSpc>
              <a:buChar char="•"/>
              <a:tabLst>
                <a:tab pos="169545" algn="l"/>
              </a:tabLst>
            </a:pPr>
            <a:r>
              <a:rPr dirty="0" sz="1700">
                <a:latin typeface="Calibri"/>
                <a:cs typeface="Calibri"/>
              </a:rPr>
              <a:t>Stability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reproducibility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datasets</a:t>
            </a:r>
            <a:endParaRPr sz="1700">
              <a:latin typeface="Calibri"/>
              <a:cs typeface="Calibri"/>
            </a:endParaRPr>
          </a:p>
          <a:p>
            <a:pPr marL="169545" indent="-156845">
              <a:lnSpc>
                <a:spcPct val="100000"/>
              </a:lnSpc>
              <a:buChar char="•"/>
              <a:tabLst>
                <a:tab pos="169545" algn="l"/>
              </a:tabLst>
            </a:pPr>
            <a:r>
              <a:rPr dirty="0" sz="1700">
                <a:latin typeface="Calibri"/>
                <a:cs typeface="Calibri"/>
              </a:rPr>
              <a:t>Scalable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manufacturing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protocols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700" b="1">
                <a:latin typeface="Calibri"/>
                <a:cs typeface="Calibri"/>
              </a:rPr>
              <a:t>Stage</a:t>
            </a:r>
            <a:r>
              <a:rPr dirty="0" sz="1700" spc="-5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2</a:t>
            </a:r>
            <a:r>
              <a:rPr dirty="0" sz="1700" spc="-3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–</a:t>
            </a:r>
            <a:r>
              <a:rPr dirty="0" sz="1700" spc="-2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Biosecure</a:t>
            </a:r>
            <a:r>
              <a:rPr dirty="0" sz="1700" spc="-6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Marine</a:t>
            </a:r>
            <a:r>
              <a:rPr dirty="0" sz="1700" spc="-4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Residue</a:t>
            </a:r>
            <a:r>
              <a:rPr dirty="0" sz="1700" spc="-65" b="1">
                <a:latin typeface="Calibri"/>
                <a:cs typeface="Calibri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Composting</a:t>
            </a:r>
            <a:endParaRPr sz="1700">
              <a:latin typeface="Calibri"/>
              <a:cs typeface="Calibri"/>
            </a:endParaRPr>
          </a:p>
          <a:p>
            <a:pPr marL="169545" indent="-156845">
              <a:lnSpc>
                <a:spcPct val="100000"/>
              </a:lnSpc>
              <a:spcBef>
                <a:spcPts val="5"/>
              </a:spcBef>
              <a:buChar char="•"/>
              <a:tabLst>
                <a:tab pos="169545" algn="l"/>
              </a:tabLst>
            </a:pPr>
            <a:r>
              <a:rPr dirty="0" sz="1700" spc="-10">
                <a:latin typeface="Calibri"/>
                <a:cs typeface="Calibri"/>
              </a:rPr>
              <a:t>Biosecurity-</a:t>
            </a:r>
            <a:r>
              <a:rPr dirty="0" sz="1700">
                <a:latin typeface="Calibri"/>
                <a:cs typeface="Calibri"/>
              </a:rPr>
              <a:t>compliant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composting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systems</a:t>
            </a:r>
            <a:endParaRPr sz="1700">
              <a:latin typeface="Calibri"/>
              <a:cs typeface="Calibri"/>
            </a:endParaRPr>
          </a:p>
          <a:p>
            <a:pPr marL="169545" indent="-156845">
              <a:lnSpc>
                <a:spcPct val="100000"/>
              </a:lnSpc>
              <a:buChar char="•"/>
              <a:tabLst>
                <a:tab pos="169545" algn="l"/>
              </a:tabLst>
            </a:pPr>
            <a:r>
              <a:rPr dirty="0" sz="1700" spc="-10">
                <a:latin typeface="Calibri"/>
                <a:cs typeface="Calibri"/>
              </a:rPr>
              <a:t>Pathogen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reduction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validation</a:t>
            </a:r>
            <a:endParaRPr sz="1700">
              <a:latin typeface="Calibri"/>
              <a:cs typeface="Calibri"/>
            </a:endParaRPr>
          </a:p>
          <a:p>
            <a:pPr marL="169545" indent="-156845">
              <a:lnSpc>
                <a:spcPct val="100000"/>
              </a:lnSpc>
              <a:buChar char="•"/>
              <a:tabLst>
                <a:tab pos="169545" algn="l"/>
              </a:tabLst>
            </a:pPr>
            <a:r>
              <a:rPr dirty="0" sz="1700">
                <a:latin typeface="Calibri"/>
                <a:cs typeface="Calibri"/>
              </a:rPr>
              <a:t>Nutrient</a:t>
            </a:r>
            <a:r>
              <a:rPr dirty="0" sz="1700" spc="-8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recovery</a:t>
            </a:r>
            <a:r>
              <a:rPr dirty="0" sz="1700" spc="-7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optimisation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700" b="1">
                <a:latin typeface="Calibri"/>
                <a:cs typeface="Calibri"/>
              </a:rPr>
              <a:t>Stage</a:t>
            </a:r>
            <a:r>
              <a:rPr dirty="0" sz="1700" spc="-5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3</a:t>
            </a:r>
            <a:r>
              <a:rPr dirty="0" sz="1700" spc="-3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-</a:t>
            </a:r>
            <a:r>
              <a:rPr dirty="0" sz="1700" spc="-2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Independent</a:t>
            </a:r>
            <a:r>
              <a:rPr dirty="0" sz="1700" spc="-3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Field</a:t>
            </a:r>
            <a:r>
              <a:rPr dirty="0" sz="1700" spc="-65" b="1">
                <a:latin typeface="Calibri"/>
                <a:cs typeface="Calibri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Validation</a:t>
            </a:r>
            <a:endParaRPr sz="1700">
              <a:latin typeface="Calibri"/>
              <a:cs typeface="Calibri"/>
            </a:endParaRPr>
          </a:p>
          <a:p>
            <a:pPr marL="169545" indent="-156845">
              <a:lnSpc>
                <a:spcPct val="100000"/>
              </a:lnSpc>
              <a:buChar char="•"/>
              <a:tabLst>
                <a:tab pos="169545" algn="l"/>
              </a:tabLst>
            </a:pPr>
            <a:r>
              <a:rPr dirty="0" sz="1700" spc="-10">
                <a:latin typeface="Calibri"/>
                <a:cs typeface="Calibri"/>
              </a:rPr>
              <a:t>Multi-</a:t>
            </a:r>
            <a:r>
              <a:rPr dirty="0" sz="1700">
                <a:latin typeface="Calibri"/>
                <a:cs typeface="Calibri"/>
              </a:rPr>
              <a:t>site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trials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across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representative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production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700" spc="-10">
                <a:latin typeface="Calibri"/>
                <a:cs typeface="Calibri"/>
              </a:rPr>
              <a:t>systems</a:t>
            </a:r>
            <a:endParaRPr sz="1700">
              <a:latin typeface="Calibri"/>
              <a:cs typeface="Calibri"/>
            </a:endParaRPr>
          </a:p>
          <a:p>
            <a:pPr marL="169545" indent="-156845">
              <a:lnSpc>
                <a:spcPct val="100000"/>
              </a:lnSpc>
              <a:buChar char="•"/>
              <a:tabLst>
                <a:tab pos="169545" algn="l"/>
              </a:tabLst>
            </a:pPr>
            <a:r>
              <a:rPr dirty="0" sz="1700">
                <a:latin typeface="Calibri"/>
                <a:cs typeface="Calibri"/>
              </a:rPr>
              <a:t>Soil,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crop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livestock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indicators</a:t>
            </a:r>
            <a:endParaRPr sz="1700">
              <a:latin typeface="Calibri"/>
              <a:cs typeface="Calibri"/>
            </a:endParaRPr>
          </a:p>
          <a:p>
            <a:pPr marL="169545" indent="-156845">
              <a:lnSpc>
                <a:spcPct val="100000"/>
              </a:lnSpc>
              <a:buChar char="•"/>
              <a:tabLst>
                <a:tab pos="169545" algn="l"/>
              </a:tabLst>
            </a:pPr>
            <a:r>
              <a:rPr dirty="0" sz="1700" spc="-10">
                <a:latin typeface="Calibri"/>
                <a:cs typeface="Calibri"/>
              </a:rPr>
              <a:t>Nutrient-</a:t>
            </a:r>
            <a:r>
              <a:rPr dirty="0" sz="1700">
                <a:latin typeface="Calibri"/>
                <a:cs typeface="Calibri"/>
              </a:rPr>
              <a:t>use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efficiency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emissions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metrics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 descr="A blue and white logo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3671" y="62484"/>
            <a:ext cx="1575180" cy="132460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3927" y="1547367"/>
            <a:ext cx="7188073" cy="480898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 spc="-50"/>
              <a:t>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204700" cy="6864350"/>
            <a:chOff x="-6350" y="0"/>
            <a:chExt cx="12204700" cy="6864350"/>
          </a:xfrm>
        </p:grpSpPr>
        <p:pic>
          <p:nvPicPr>
            <p:cNvPr id="3" name="object 3" descr="A blue and white logo  Description automatically generated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3671" y="62484"/>
              <a:ext cx="1575180" cy="13246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0179" y="0"/>
              <a:ext cx="3901821" cy="52024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028463"/>
              <a:ext cx="12191999" cy="1404734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74447" y="-33705"/>
            <a:ext cx="6604634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/>
              <a:t>Strategic</a:t>
            </a:r>
            <a:r>
              <a:rPr dirty="0" spc="-125"/>
              <a:t> </a:t>
            </a:r>
            <a:r>
              <a:rPr dirty="0" spc="-45"/>
              <a:t>Partnerships</a:t>
            </a:r>
            <a:r>
              <a:rPr dirty="0" spc="-120"/>
              <a:t> </a:t>
            </a:r>
            <a:r>
              <a:rPr dirty="0" spc="-30"/>
              <a:t>Enabling</a:t>
            </a:r>
            <a:r>
              <a:rPr dirty="0" spc="-125"/>
              <a:t> </a:t>
            </a:r>
            <a:r>
              <a:rPr dirty="0" spc="-10"/>
              <a:t>Scale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 spc="-50"/>
              <a:t>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4447" y="440842"/>
            <a:ext cx="8017509" cy="418401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1600" b="1">
                <a:latin typeface="Calibri"/>
                <a:cs typeface="Calibri"/>
              </a:rPr>
              <a:t>AusKelp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–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Biomass</a:t>
            </a:r>
            <a:r>
              <a:rPr dirty="0" sz="1600" spc="-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Expansion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&amp;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Security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Producing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high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quality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biostimulants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from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fouled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kelp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-10">
                <a:latin typeface="Calibri"/>
                <a:cs typeface="Calibri"/>
              </a:rPr>
              <a:t>Strengthening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long-</a:t>
            </a:r>
            <a:r>
              <a:rPr dirty="0" sz="1600">
                <a:latin typeface="Calibri"/>
                <a:cs typeface="Calibri"/>
              </a:rPr>
              <a:t>term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marine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biomass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supply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feedstock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resilience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600" b="1">
                <a:latin typeface="Calibri"/>
                <a:cs typeface="Calibri"/>
              </a:rPr>
              <a:t>Deakin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University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–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Scientific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Integrity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&amp;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Validation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-10">
                <a:latin typeface="Calibri"/>
                <a:cs typeface="Calibri"/>
              </a:rPr>
              <a:t>Independent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experimental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design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analytical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rigour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-10">
                <a:latin typeface="Calibri"/>
                <a:cs typeface="Calibri"/>
              </a:rPr>
              <a:t>Laboratory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multi-site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field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validation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underpinning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regulatory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commercial confidence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600" b="1">
                <a:latin typeface="Calibri"/>
                <a:cs typeface="Calibri"/>
              </a:rPr>
              <a:t>Bega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Regional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Circularity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Co-</a:t>
            </a:r>
            <a:r>
              <a:rPr dirty="0" sz="1600" b="1">
                <a:latin typeface="Calibri"/>
                <a:cs typeface="Calibri"/>
              </a:rPr>
              <a:t>Op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/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Bega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Group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–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Commercial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Trial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Integration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Access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active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dairy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beef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farming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systems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Embedding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trials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within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real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supply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chains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600" b="1">
                <a:latin typeface="Calibri"/>
                <a:cs typeface="Calibri"/>
              </a:rPr>
              <a:t>MBCRC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–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Research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Governance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&amp;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Industry</a:t>
            </a:r>
            <a:r>
              <a:rPr dirty="0" sz="1600" spc="-10" b="1">
                <a:latin typeface="Calibri"/>
                <a:cs typeface="Calibri"/>
              </a:rPr>
              <a:t> Alignment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-10">
                <a:latin typeface="Calibri"/>
                <a:cs typeface="Calibri"/>
              </a:rPr>
              <a:t>Structured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program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oversight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coordination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Alignment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across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industry,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research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commercial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deployment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204700" cy="6864350"/>
            <a:chOff x="-6350" y="0"/>
            <a:chExt cx="12204700" cy="6864350"/>
          </a:xfrm>
        </p:grpSpPr>
        <p:pic>
          <p:nvPicPr>
            <p:cNvPr id="3" name="object 3" descr="A blue and white logo  Description automatically generated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3671" y="62484"/>
              <a:ext cx="1575180" cy="13246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4673" y="0"/>
              <a:ext cx="4767199" cy="6356350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74447" y="63500"/>
            <a:ext cx="34366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Measuring</a:t>
            </a:r>
            <a:r>
              <a:rPr dirty="0" spc="-160"/>
              <a:t> </a:t>
            </a:r>
            <a:r>
              <a:rPr dirty="0" spc="-10"/>
              <a:t>Success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 spc="-50"/>
              <a:t>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741" y="808761"/>
            <a:ext cx="6269355" cy="474916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214629" indent="-201930">
              <a:lnSpc>
                <a:spcPct val="100000"/>
              </a:lnSpc>
              <a:spcBef>
                <a:spcPts val="905"/>
              </a:spcBef>
              <a:buAutoNum type="arabicPeriod"/>
              <a:tabLst>
                <a:tab pos="214629" algn="l"/>
              </a:tabLst>
            </a:pPr>
            <a:r>
              <a:rPr dirty="0" sz="1600" spc="-10" b="1">
                <a:latin typeface="Calibri"/>
                <a:cs typeface="Calibri"/>
              </a:rPr>
              <a:t>Validation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→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Certainty</a:t>
            </a:r>
            <a:endParaRPr sz="1600">
              <a:latin typeface="Calibri"/>
              <a:cs typeface="Calibri"/>
            </a:endParaRPr>
          </a:p>
          <a:p>
            <a:pPr lvl="1" marL="299085" marR="5080" indent="-287020">
              <a:lnSpc>
                <a:spcPts val="1730"/>
              </a:lnSpc>
              <a:spcBef>
                <a:spcPts val="102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-10">
                <a:latin typeface="Calibri"/>
                <a:cs typeface="Calibri"/>
              </a:rPr>
              <a:t>Independent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data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10">
                <a:latin typeface="Calibri"/>
                <a:cs typeface="Calibri"/>
              </a:rPr>
              <a:t> performance,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soil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animal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health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emissions reduction</a:t>
            </a:r>
            <a:endParaRPr sz="1600">
              <a:latin typeface="Calibri"/>
              <a:cs typeface="Calibri"/>
            </a:endParaRPr>
          </a:p>
          <a:p>
            <a:pPr marL="214629" indent="-201930">
              <a:lnSpc>
                <a:spcPct val="100000"/>
              </a:lnSpc>
              <a:spcBef>
                <a:spcPts val="785"/>
              </a:spcBef>
              <a:buAutoNum type="arabicPeriod" startAt="2"/>
              <a:tabLst>
                <a:tab pos="214629" algn="l"/>
              </a:tabLst>
            </a:pPr>
            <a:r>
              <a:rPr dirty="0" sz="1600" b="1">
                <a:latin typeface="Calibri"/>
                <a:cs typeface="Calibri"/>
              </a:rPr>
              <a:t>Deployment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→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Scale</a:t>
            </a:r>
            <a:r>
              <a:rPr dirty="0" sz="1600" spc="-55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up</a:t>
            </a:r>
            <a:endParaRPr sz="1600">
              <a:latin typeface="Calibri"/>
              <a:cs typeface="Calibri"/>
            </a:endParaRPr>
          </a:p>
          <a:p>
            <a:pPr lvl="1" marL="299085" indent="-28638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Pilot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platforms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transitioned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commercial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production</a:t>
            </a:r>
            <a:endParaRPr sz="1600">
              <a:latin typeface="Calibri"/>
              <a:cs typeface="Calibri"/>
            </a:endParaRPr>
          </a:p>
          <a:p>
            <a:pPr lvl="1" marL="299085" indent="-28638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Expansion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regional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processing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hubs</a:t>
            </a:r>
            <a:endParaRPr sz="1600">
              <a:latin typeface="Calibri"/>
              <a:cs typeface="Calibri"/>
            </a:endParaRPr>
          </a:p>
          <a:p>
            <a:pPr lvl="1" marL="299085" indent="-286385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Broad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adoption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across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regenerative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conventional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farming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systems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600" b="1">
                <a:latin typeface="Calibri"/>
                <a:cs typeface="Calibri"/>
              </a:rPr>
              <a:t>3.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Scale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→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Measurable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Impact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Thousands</a:t>
            </a:r>
            <a:r>
              <a:rPr dirty="0" sz="1600" spc="-8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tonnes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seafood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waste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diverted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annually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1M+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litres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marine-</a:t>
            </a:r>
            <a:r>
              <a:rPr dirty="0" sz="1600">
                <a:latin typeface="Calibri"/>
                <a:cs typeface="Calibri"/>
              </a:rPr>
              <a:t>based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fertiliser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produced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year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Significant</a:t>
            </a:r>
            <a:r>
              <a:rPr dirty="0" sz="1600" spc="-7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area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agricultural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land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serviced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annually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Material</a:t>
            </a:r>
            <a:r>
              <a:rPr dirty="0" sz="1600" spc="-8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CO₂-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reduction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through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reduced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synthetic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fertiliser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intensity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12+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direct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regional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jobs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created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Eden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10+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seafood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producers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serviced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through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free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waste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collection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350000"/>
            <a:ext cx="12204700" cy="514350"/>
            <a:chOff x="-6350" y="6350000"/>
            <a:chExt cx="12204700" cy="514350"/>
          </a:xfrm>
        </p:grpSpPr>
        <p:sp>
          <p:nvSpPr>
            <p:cNvPr id="3" name="object 3"/>
            <p:cNvSpPr/>
            <p:nvPr/>
          </p:nvSpPr>
          <p:spPr>
            <a:xfrm>
              <a:off x="0" y="6356350"/>
              <a:ext cx="12192000" cy="501650"/>
            </a:xfrm>
            <a:custGeom>
              <a:avLst/>
              <a:gdLst/>
              <a:ahLst/>
              <a:cxnLst/>
              <a:rect l="l" t="t" r="r" b="b"/>
              <a:pathLst>
                <a:path w="12192000" h="501650">
                  <a:moveTo>
                    <a:pt x="12192000" y="0"/>
                  </a:moveTo>
                  <a:lnTo>
                    <a:pt x="0" y="0"/>
                  </a:lnTo>
                  <a:lnTo>
                    <a:pt x="0" y="501650"/>
                  </a:lnTo>
                  <a:lnTo>
                    <a:pt x="12192000" y="5016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356350"/>
              <a:ext cx="12192000" cy="501650"/>
            </a:xfrm>
            <a:custGeom>
              <a:avLst/>
              <a:gdLst/>
              <a:ahLst/>
              <a:cxnLst/>
              <a:rect l="l" t="t" r="r" b="b"/>
              <a:pathLst>
                <a:path w="12192000" h="501650">
                  <a:moveTo>
                    <a:pt x="0" y="501650"/>
                  </a:moveTo>
                  <a:lnTo>
                    <a:pt x="12192000" y="5016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01650"/>
                  </a:lnTo>
                  <a:close/>
                </a:path>
                <a:path w="12192000" h="501650">
                  <a:moveTo>
                    <a:pt x="0" y="501650"/>
                  </a:moveTo>
                  <a:lnTo>
                    <a:pt x="12192000" y="5016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01650"/>
                  </a:lnTo>
                  <a:close/>
                </a:path>
              </a:pathLst>
            </a:custGeom>
            <a:ln w="12700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908" y="122681"/>
            <a:ext cx="1133843" cy="127546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6356350"/>
            <a:ext cx="12192000" cy="501650"/>
          </a:xfrm>
          <a:custGeom>
            <a:avLst/>
            <a:gdLst/>
            <a:ahLst/>
            <a:cxnLst/>
            <a:rect l="l" t="t" r="r" b="b"/>
            <a:pathLst>
              <a:path w="12192000" h="501650">
                <a:moveTo>
                  <a:pt x="0" y="501650"/>
                </a:moveTo>
                <a:lnTo>
                  <a:pt x="12192000" y="501650"/>
                </a:lnTo>
                <a:lnTo>
                  <a:pt x="12192000" y="0"/>
                </a:lnTo>
                <a:lnTo>
                  <a:pt x="0" y="0"/>
                </a:lnTo>
                <a:lnTo>
                  <a:pt x="0" y="501650"/>
                </a:lnTo>
                <a:close/>
              </a:path>
            </a:pathLst>
          </a:custGeom>
          <a:ln w="12700">
            <a:solidFill>
              <a:srgbClr val="416F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173837" y="345440"/>
            <a:ext cx="95389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">
                <a:solidFill>
                  <a:srgbClr val="006EC0"/>
                </a:solidFill>
              </a:rPr>
              <a:t>Tasmania</a:t>
            </a:r>
            <a:r>
              <a:rPr dirty="0" spc="-155">
                <a:solidFill>
                  <a:srgbClr val="006EC0"/>
                </a:solidFill>
              </a:rPr>
              <a:t> </a:t>
            </a:r>
            <a:r>
              <a:rPr dirty="0" spc="-20">
                <a:solidFill>
                  <a:srgbClr val="006EC0"/>
                </a:solidFill>
              </a:rPr>
              <a:t>Project</a:t>
            </a:r>
            <a:r>
              <a:rPr dirty="0" spc="-125">
                <a:solidFill>
                  <a:srgbClr val="006EC0"/>
                </a:solidFill>
              </a:rPr>
              <a:t> </a:t>
            </a:r>
            <a:r>
              <a:rPr dirty="0">
                <a:solidFill>
                  <a:srgbClr val="006EC0"/>
                </a:solidFill>
              </a:rPr>
              <a:t>–</a:t>
            </a:r>
            <a:r>
              <a:rPr dirty="0" spc="-114">
                <a:solidFill>
                  <a:srgbClr val="006EC0"/>
                </a:solidFill>
              </a:rPr>
              <a:t> </a:t>
            </a:r>
            <a:r>
              <a:rPr dirty="0" spc="-30">
                <a:solidFill>
                  <a:srgbClr val="006EC0"/>
                </a:solidFill>
              </a:rPr>
              <a:t>Scalable</a:t>
            </a:r>
            <a:r>
              <a:rPr dirty="0" spc="-135">
                <a:solidFill>
                  <a:srgbClr val="006EC0"/>
                </a:solidFill>
              </a:rPr>
              <a:t> </a:t>
            </a:r>
            <a:r>
              <a:rPr dirty="0" spc="-70">
                <a:solidFill>
                  <a:srgbClr val="006EC0"/>
                </a:solidFill>
              </a:rPr>
              <a:t>Waste-to-</a:t>
            </a:r>
            <a:r>
              <a:rPr dirty="0" spc="-30">
                <a:solidFill>
                  <a:srgbClr val="006EC0"/>
                </a:solidFill>
              </a:rPr>
              <a:t>Value</a:t>
            </a:r>
            <a:r>
              <a:rPr dirty="0" spc="-130">
                <a:solidFill>
                  <a:srgbClr val="006EC0"/>
                </a:solidFill>
              </a:rPr>
              <a:t> </a:t>
            </a:r>
            <a:r>
              <a:rPr dirty="0" spc="-10">
                <a:solidFill>
                  <a:srgbClr val="006EC0"/>
                </a:solidFill>
              </a:rPr>
              <a:t>Platform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3671" y="62484"/>
            <a:ext cx="1575180" cy="132460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73837" y="1077848"/>
            <a:ext cx="5243195" cy="5147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Developing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large-</a:t>
            </a:r>
            <a:r>
              <a:rPr dirty="0" sz="1800">
                <a:latin typeface="Calibri"/>
                <a:cs typeface="Calibri"/>
              </a:rPr>
              <a:t>scale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organic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processing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facility</a:t>
            </a:r>
            <a:r>
              <a:rPr dirty="0" sz="1800" spc="-25">
                <a:latin typeface="Calibri"/>
                <a:cs typeface="Calibri"/>
              </a:rPr>
              <a:t> in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Hobart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region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address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growing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salmon </a:t>
            </a:r>
            <a:r>
              <a:rPr dirty="0" sz="1800">
                <a:latin typeface="Calibri"/>
                <a:cs typeface="Calibri"/>
              </a:rPr>
              <a:t>industry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waste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challenges.</a:t>
            </a:r>
            <a:endParaRPr sz="1800">
              <a:latin typeface="Calibri"/>
              <a:cs typeface="Calibri"/>
            </a:endParaRPr>
          </a:p>
          <a:p>
            <a:pPr algn="just" marL="299085" marR="19367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Purpose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built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facility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provide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reliable,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biosecure </a:t>
            </a:r>
            <a:r>
              <a:rPr dirty="0" sz="1800">
                <a:latin typeface="Calibri"/>
                <a:cs typeface="Calibri"/>
              </a:rPr>
              <a:t>waste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disposal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alternatives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value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into</a:t>
            </a:r>
            <a:r>
              <a:rPr dirty="0" sz="1800" spc="-20">
                <a:latin typeface="Calibri"/>
                <a:cs typeface="Calibri"/>
              </a:rPr>
              <a:t> high </a:t>
            </a:r>
            <a:r>
              <a:rPr dirty="0" sz="1800">
                <a:latin typeface="Calibri"/>
                <a:cs typeface="Calibri"/>
              </a:rPr>
              <a:t>quality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soil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health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products.</a:t>
            </a:r>
            <a:endParaRPr sz="1800">
              <a:latin typeface="Calibri"/>
              <a:cs typeface="Calibri"/>
            </a:endParaRPr>
          </a:p>
          <a:p>
            <a:pPr marL="299085" marR="189230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Establishing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JV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established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Tasmanian </a:t>
            </a:r>
            <a:r>
              <a:rPr dirty="0" sz="1800">
                <a:latin typeface="Calibri"/>
                <a:cs typeface="Calibri"/>
              </a:rPr>
              <a:t>landscaping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waste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management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operator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to </a:t>
            </a:r>
            <a:r>
              <a:rPr dirty="0" sz="1800">
                <a:latin typeface="Calibri"/>
                <a:cs typeface="Calibri"/>
              </a:rPr>
              <a:t>leverage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infrastructure,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logistics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market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access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scale.</a:t>
            </a:r>
            <a:endParaRPr sz="1800">
              <a:latin typeface="Calibri"/>
              <a:cs typeface="Calibri"/>
            </a:endParaRPr>
          </a:p>
          <a:p>
            <a:pPr marL="299085" marR="320040" indent="-28702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Overlaying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O2E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IP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(composting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biological </a:t>
            </a:r>
            <a:r>
              <a:rPr dirty="0" sz="1800">
                <a:latin typeface="Calibri"/>
                <a:cs typeface="Calibri"/>
              </a:rPr>
              <a:t>fertiliser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products)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onto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existing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landscaping </a:t>
            </a:r>
            <a:r>
              <a:rPr dirty="0" sz="1800">
                <a:latin typeface="Calibri"/>
                <a:cs typeface="Calibri"/>
              </a:rPr>
              <a:t>platform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base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produce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high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value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regenerative </a:t>
            </a:r>
            <a:r>
              <a:rPr dirty="0" sz="1800">
                <a:latin typeface="Calibri"/>
                <a:cs typeface="Calibri"/>
              </a:rPr>
              <a:t>inputs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scale.</a:t>
            </a:r>
            <a:endParaRPr sz="1800">
              <a:latin typeface="Calibri"/>
              <a:cs typeface="Calibri"/>
            </a:endParaRPr>
          </a:p>
          <a:p>
            <a:pPr marL="299085" marR="48895" indent="-28702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Creating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scalable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model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marine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waste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recovery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bio-</a:t>
            </a:r>
            <a:r>
              <a:rPr dirty="0" sz="1800">
                <a:latin typeface="Calibri"/>
                <a:cs typeface="Calibri"/>
              </a:rPr>
              <a:t>fertiliser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production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across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Tasmania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beyond.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8840" y="1531556"/>
            <a:ext cx="6733159" cy="449097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 spc="-50"/>
              <a:t>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765" rIns="0" bIns="0" rtlCol="0" vert="horz">
            <a:spAutoFit/>
          </a:bodyPr>
          <a:lstStyle/>
          <a:p>
            <a:pPr marL="36703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Questions?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1935" y="6426504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 descr="A blue and white logo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3671" y="62484"/>
            <a:ext cx="1575180" cy="132460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2539" y="1085672"/>
            <a:ext cx="7577963" cy="50519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2484"/>
            <a:ext cx="12204700" cy="6802120"/>
            <a:chOff x="-6350" y="62484"/>
            <a:chExt cx="12204700" cy="6802120"/>
          </a:xfrm>
        </p:grpSpPr>
        <p:pic>
          <p:nvPicPr>
            <p:cNvPr id="3" name="object 3" descr="A blue and white logo  Description automatically generated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3671" y="62484"/>
              <a:ext cx="1575180" cy="13246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9482" y="111112"/>
              <a:ext cx="5889498" cy="6222745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06679" y="209499"/>
            <a:ext cx="227012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Introduction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333247" y="926084"/>
            <a:ext cx="5440680" cy="453898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299085" marR="5080" indent="-28702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Ocean2Earth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(O2E)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Australian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circular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marine bioproducts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company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converting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underutilised</a:t>
            </a:r>
            <a:r>
              <a:rPr dirty="0" sz="1800" spc="-10">
                <a:latin typeface="Calibri"/>
                <a:cs typeface="Calibri"/>
              </a:rPr>
              <a:t> seafood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marine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side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streams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into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regenerative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agricultural inputs.</a:t>
            </a:r>
            <a:endParaRPr sz="1800">
              <a:latin typeface="Calibri"/>
              <a:cs typeface="Calibri"/>
            </a:endParaRPr>
          </a:p>
          <a:p>
            <a:pPr marL="299085" marR="274320" indent="-28702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Founded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regional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NSW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address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seafood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waste challenges,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O2E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progressed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small-</a:t>
            </a:r>
            <a:r>
              <a:rPr dirty="0" sz="1800" spc="-10">
                <a:latin typeface="Calibri"/>
                <a:cs typeface="Calibri"/>
              </a:rPr>
              <a:t>scale </a:t>
            </a:r>
            <a:r>
              <a:rPr dirty="0" sz="1800">
                <a:latin typeface="Calibri"/>
                <a:cs typeface="Calibri"/>
              </a:rPr>
              <a:t>collection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composting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into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integrated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marine bio-</a:t>
            </a:r>
            <a:r>
              <a:rPr dirty="0" sz="1800">
                <a:latin typeface="Calibri"/>
                <a:cs typeface="Calibri"/>
              </a:rPr>
              <a:t>stimulant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manufacturing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platform.</a:t>
            </a:r>
            <a:endParaRPr sz="1800">
              <a:latin typeface="Calibri"/>
              <a:cs typeface="Calibri"/>
            </a:endParaRPr>
          </a:p>
          <a:p>
            <a:pPr marL="299085" marR="46990" indent="-28702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We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operate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active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collection,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recovery,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fermentation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processing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systems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across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regional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Australia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(NSW, </a:t>
            </a:r>
            <a:r>
              <a:rPr dirty="0" sz="1800">
                <a:latin typeface="Calibri"/>
                <a:cs typeface="Calibri"/>
              </a:rPr>
              <a:t>VIC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expanding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into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TAS).</a:t>
            </a:r>
            <a:endParaRPr sz="1800">
              <a:latin typeface="Calibri"/>
              <a:cs typeface="Calibri"/>
            </a:endParaRPr>
          </a:p>
          <a:p>
            <a:pPr marL="299085" marR="9525" indent="-28702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Through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7+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years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applied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R&amp;D,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have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developed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a </a:t>
            </a:r>
            <a:r>
              <a:rPr dirty="0" sz="1800">
                <a:latin typeface="Calibri"/>
                <a:cs typeface="Calibri"/>
              </a:rPr>
              <a:t>growing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portfolio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biological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products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now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integrated </a:t>
            </a:r>
            <a:r>
              <a:rPr dirty="0" sz="1800">
                <a:latin typeface="Calibri"/>
                <a:cs typeface="Calibri"/>
              </a:rPr>
              <a:t>into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commercial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on-</a:t>
            </a:r>
            <a:r>
              <a:rPr dirty="0" sz="1800">
                <a:latin typeface="Calibri"/>
                <a:cs typeface="Calibri"/>
              </a:rPr>
              <a:t>farm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programs,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delivering measurable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repeatable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outcomes.</a:t>
            </a:r>
            <a:endParaRPr sz="1800">
              <a:latin typeface="Calibri"/>
              <a:cs typeface="Calibri"/>
            </a:endParaRPr>
          </a:p>
          <a:p>
            <a:pPr marL="299085" marR="112395" indent="-28702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O2E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supported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Pentarch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Group,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providing </a:t>
            </a:r>
            <a:r>
              <a:rPr dirty="0" sz="1800">
                <a:latin typeface="Calibri"/>
                <a:cs typeface="Calibri"/>
              </a:rPr>
              <a:t>capital,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industrial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capability,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governance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oversight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semi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national-</a:t>
            </a:r>
            <a:r>
              <a:rPr dirty="0" sz="1800">
                <a:latin typeface="Calibri"/>
                <a:cs typeface="Calibri"/>
              </a:rPr>
              <a:t>scale </a:t>
            </a:r>
            <a:r>
              <a:rPr dirty="0" sz="1800" spc="-10">
                <a:latin typeface="Calibri"/>
                <a:cs typeface="Calibri"/>
              </a:rPr>
              <a:t>infrastructure.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6350"/>
            <a:ext cx="12192000" cy="501650"/>
          </a:xfrm>
          <a:custGeom>
            <a:avLst/>
            <a:gdLst/>
            <a:ahLst/>
            <a:cxnLst/>
            <a:rect l="l" t="t" r="r" b="b"/>
            <a:pathLst>
              <a:path w="12192000" h="501650">
                <a:moveTo>
                  <a:pt x="0" y="501650"/>
                </a:moveTo>
                <a:lnTo>
                  <a:pt x="12192000" y="501650"/>
                </a:lnTo>
                <a:lnTo>
                  <a:pt x="12192000" y="0"/>
                </a:lnTo>
                <a:lnTo>
                  <a:pt x="0" y="0"/>
                </a:lnTo>
                <a:lnTo>
                  <a:pt x="0" y="501650"/>
                </a:lnTo>
                <a:close/>
              </a:path>
              <a:path w="12192000" h="501650">
                <a:moveTo>
                  <a:pt x="0" y="501650"/>
                </a:moveTo>
                <a:lnTo>
                  <a:pt x="12192000" y="501650"/>
                </a:lnTo>
                <a:lnTo>
                  <a:pt x="12192000" y="0"/>
                </a:lnTo>
                <a:lnTo>
                  <a:pt x="0" y="0"/>
                </a:lnTo>
                <a:lnTo>
                  <a:pt x="0" y="50165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12204700" cy="6864350"/>
            <a:chOff x="-6350" y="0"/>
            <a:chExt cx="12204700" cy="6864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8930" y="126763"/>
              <a:ext cx="1133843" cy="12671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9433" y="0"/>
              <a:ext cx="4782565" cy="637674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356350"/>
              <a:ext cx="12192000" cy="501650"/>
            </a:xfrm>
            <a:custGeom>
              <a:avLst/>
              <a:gdLst/>
              <a:ahLst/>
              <a:cxnLst/>
              <a:rect l="l" t="t" r="r" b="b"/>
              <a:pathLst>
                <a:path w="12192000" h="501650">
                  <a:moveTo>
                    <a:pt x="12192000" y="0"/>
                  </a:moveTo>
                  <a:lnTo>
                    <a:pt x="0" y="0"/>
                  </a:lnTo>
                  <a:lnTo>
                    <a:pt x="0" y="501650"/>
                  </a:lnTo>
                  <a:lnTo>
                    <a:pt x="12192000" y="5016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356350"/>
              <a:ext cx="12192000" cy="501650"/>
            </a:xfrm>
            <a:custGeom>
              <a:avLst/>
              <a:gdLst/>
              <a:ahLst/>
              <a:cxnLst/>
              <a:rect l="l" t="t" r="r" b="b"/>
              <a:pathLst>
                <a:path w="12192000" h="501650">
                  <a:moveTo>
                    <a:pt x="0" y="501650"/>
                  </a:moveTo>
                  <a:lnTo>
                    <a:pt x="12192000" y="5016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0165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A blue and white logo  Description automatically generated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83671" y="62484"/>
              <a:ext cx="1575180" cy="1324609"/>
            </a:xfrm>
            <a:prstGeom prst="rect">
              <a:avLst/>
            </a:prstGeom>
          </p:spPr>
        </p:pic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506679" y="101549"/>
            <a:ext cx="5538470" cy="1068705"/>
          </a:xfrm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dirty="0"/>
              <a:t>Our</a:t>
            </a:r>
            <a:r>
              <a:rPr dirty="0" spc="-125"/>
              <a:t> </a:t>
            </a:r>
            <a:r>
              <a:rPr dirty="0" spc="-10"/>
              <a:t>Vision</a:t>
            </a:r>
            <a:r>
              <a:rPr dirty="0" spc="-135"/>
              <a:t> </a:t>
            </a:r>
            <a:r>
              <a:rPr dirty="0"/>
              <a:t>-</a:t>
            </a:r>
            <a:r>
              <a:rPr dirty="0" spc="-95"/>
              <a:t> </a:t>
            </a:r>
            <a:r>
              <a:rPr dirty="0" spc="-30"/>
              <a:t>Connecting</a:t>
            </a:r>
            <a:r>
              <a:rPr dirty="0" spc="-145"/>
              <a:t> </a:t>
            </a:r>
            <a:r>
              <a:rPr dirty="0" spc="-10"/>
              <a:t>Ocean </a:t>
            </a:r>
            <a:r>
              <a:rPr dirty="0"/>
              <a:t>2</a:t>
            </a:r>
            <a:r>
              <a:rPr dirty="0" spc="-70"/>
              <a:t> </a:t>
            </a:r>
            <a:r>
              <a:rPr dirty="0" spc="-20"/>
              <a:t>Earth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10" name="object 10"/>
          <p:cNvSpPr txBox="1"/>
          <p:nvPr/>
        </p:nvSpPr>
        <p:spPr>
          <a:xfrm>
            <a:off x="212242" y="1464055"/>
            <a:ext cx="6951345" cy="4168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ts val="1939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900">
                <a:latin typeface="Calibri"/>
                <a:cs typeface="Calibri"/>
              </a:rPr>
              <a:t>Every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year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Australia,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thousands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tonnes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nutrient-</a:t>
            </a:r>
            <a:r>
              <a:rPr dirty="0" sz="1900">
                <a:latin typeface="Calibri"/>
                <a:cs typeface="Calibri"/>
              </a:rPr>
              <a:t>rich</a:t>
            </a:r>
            <a:r>
              <a:rPr dirty="0" sz="1900" spc="-10">
                <a:latin typeface="Calibri"/>
                <a:cs typeface="Calibri"/>
              </a:rPr>
              <a:t> marine</a:t>
            </a:r>
            <a:endParaRPr sz="1900">
              <a:latin typeface="Calibri"/>
              <a:cs typeface="Calibri"/>
            </a:endParaRPr>
          </a:p>
          <a:p>
            <a:pPr marL="355600" marR="11430">
              <a:lnSpc>
                <a:spcPct val="70000"/>
              </a:lnSpc>
              <a:spcBef>
                <a:spcPts val="340"/>
              </a:spcBef>
            </a:pPr>
            <a:r>
              <a:rPr dirty="0" sz="1900" spc="-25">
                <a:latin typeface="Calibri"/>
                <a:cs typeface="Calibri"/>
              </a:rPr>
              <a:t>by-</a:t>
            </a:r>
            <a:r>
              <a:rPr dirty="0" sz="1900" spc="-10">
                <a:latin typeface="Calibri"/>
                <a:cs typeface="Calibri"/>
              </a:rPr>
              <a:t>products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are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landfilled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or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underutilised,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while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millions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tonnes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fertiliser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inputs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are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imported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to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sustain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agricultural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production.</a:t>
            </a:r>
            <a:endParaRPr sz="1900">
              <a:latin typeface="Calibri"/>
              <a:cs typeface="Calibri"/>
            </a:endParaRPr>
          </a:p>
          <a:p>
            <a:pPr marL="354965" indent="-342265">
              <a:lnSpc>
                <a:spcPts val="1939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900">
                <a:latin typeface="Calibri"/>
                <a:cs typeface="Calibri"/>
              </a:rPr>
              <a:t>We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believe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future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7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Australian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agriculture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lies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reconnecting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ts val="1595"/>
              </a:lnSpc>
            </a:pPr>
            <a:r>
              <a:rPr dirty="0" sz="1900">
                <a:latin typeface="Calibri"/>
                <a:cs typeface="Calibri"/>
              </a:rPr>
              <a:t>these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systems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-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recovering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marine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nutrients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returning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them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to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ts val="1939"/>
              </a:lnSpc>
            </a:pPr>
            <a:r>
              <a:rPr dirty="0" sz="1900" spc="-10">
                <a:latin typeface="Calibri"/>
                <a:cs typeface="Calibri"/>
              </a:rPr>
              <a:t>productive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soils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through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circular,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regenerative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systems.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900" b="1">
                <a:latin typeface="Calibri"/>
                <a:cs typeface="Calibri"/>
              </a:rPr>
              <a:t>We</a:t>
            </a:r>
            <a:r>
              <a:rPr dirty="0" sz="1900" spc="-4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see</a:t>
            </a:r>
            <a:r>
              <a:rPr dirty="0" sz="1900" spc="-5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a</a:t>
            </a:r>
            <a:r>
              <a:rPr dirty="0" sz="1900" spc="-5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future</a:t>
            </a:r>
            <a:r>
              <a:rPr dirty="0" sz="1900" spc="-40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where:</a:t>
            </a:r>
            <a:endParaRPr sz="19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900">
                <a:latin typeface="Calibri"/>
                <a:cs typeface="Calibri"/>
              </a:rPr>
              <a:t>Marine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side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streams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are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recognised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as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strategic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agricultural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asset</a:t>
            </a:r>
            <a:endParaRPr sz="19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900">
                <a:latin typeface="Calibri"/>
                <a:cs typeface="Calibri"/>
              </a:rPr>
              <a:t>Soil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health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biology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is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strengthened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across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farming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systems</a:t>
            </a:r>
            <a:endParaRPr sz="19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900">
                <a:latin typeface="Calibri"/>
                <a:cs typeface="Calibri"/>
              </a:rPr>
              <a:t>Productivity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improved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with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lower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emissions</a:t>
            </a:r>
            <a:r>
              <a:rPr dirty="0" sz="1900" spc="-8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intensity</a:t>
            </a:r>
            <a:endParaRPr sz="1900">
              <a:latin typeface="Calibri"/>
              <a:cs typeface="Calibri"/>
            </a:endParaRPr>
          </a:p>
          <a:p>
            <a:pPr marL="355600" marR="842010" indent="-3429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900">
                <a:latin typeface="Calibri"/>
                <a:cs typeface="Calibri"/>
              </a:rPr>
              <a:t>Regional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industries</a:t>
            </a:r>
            <a:r>
              <a:rPr dirty="0" sz="1900" spc="-7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strengthened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through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circular</a:t>
            </a:r>
            <a:r>
              <a:rPr dirty="0" sz="1900" spc="-8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resource recovery</a:t>
            </a:r>
            <a:endParaRPr sz="19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900" b="1">
                <a:latin typeface="Calibri"/>
                <a:cs typeface="Calibri"/>
              </a:rPr>
              <a:t>Why</a:t>
            </a:r>
            <a:r>
              <a:rPr dirty="0" sz="1900" spc="-3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it</a:t>
            </a:r>
            <a:r>
              <a:rPr dirty="0" sz="1900" spc="-50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matters</a:t>
            </a:r>
            <a:endParaRPr sz="1900">
              <a:latin typeface="Calibri"/>
              <a:cs typeface="Calibri"/>
            </a:endParaRPr>
          </a:p>
          <a:p>
            <a:pPr marL="12700" marR="220979">
              <a:lnSpc>
                <a:spcPct val="70000"/>
              </a:lnSpc>
              <a:spcBef>
                <a:spcPts val="994"/>
              </a:spcBef>
            </a:pPr>
            <a:r>
              <a:rPr dirty="0" sz="1900" spc="-10">
                <a:latin typeface="Calibri"/>
                <a:cs typeface="Calibri"/>
              </a:rPr>
              <a:t>Healthy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Soils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→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Resilient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Farms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→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Healthy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Livestock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→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Healthy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Food </a:t>
            </a:r>
            <a:r>
              <a:rPr dirty="0" sz="1900" spc="-10">
                <a:latin typeface="Calibri"/>
                <a:cs typeface="Calibri"/>
              </a:rPr>
              <a:t>Systems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→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Healthier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Communities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724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Why</a:t>
            </a:r>
            <a:r>
              <a:rPr dirty="0" spc="-140"/>
              <a:t> </a:t>
            </a:r>
            <a:r>
              <a:rPr dirty="0"/>
              <a:t>we</a:t>
            </a:r>
            <a:r>
              <a:rPr dirty="0" spc="-125"/>
              <a:t> </a:t>
            </a:r>
            <a:r>
              <a:rPr dirty="0"/>
              <a:t>do</a:t>
            </a:r>
            <a:r>
              <a:rPr dirty="0" spc="-130"/>
              <a:t> </a:t>
            </a:r>
            <a:r>
              <a:rPr dirty="0" spc="-25"/>
              <a:t>it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416296" y="62484"/>
            <a:ext cx="6743065" cy="6133465"/>
            <a:chOff x="5416296" y="62484"/>
            <a:chExt cx="6743065" cy="6133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3672" y="62484"/>
              <a:ext cx="1575180" cy="13246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6296" y="1386992"/>
              <a:ext cx="6118352" cy="480885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221" y="1463230"/>
            <a:ext cx="4724400" cy="44958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724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Why</a:t>
            </a:r>
            <a:r>
              <a:rPr dirty="0" spc="-130"/>
              <a:t> </a:t>
            </a:r>
            <a:r>
              <a:rPr dirty="0"/>
              <a:t>we</a:t>
            </a:r>
            <a:r>
              <a:rPr dirty="0" spc="-114"/>
              <a:t> </a:t>
            </a:r>
            <a:r>
              <a:rPr dirty="0"/>
              <a:t>do</a:t>
            </a:r>
            <a:r>
              <a:rPr dirty="0" spc="-114"/>
              <a:t> </a:t>
            </a:r>
            <a:r>
              <a:rPr dirty="0"/>
              <a:t>it</a:t>
            </a:r>
            <a:r>
              <a:rPr dirty="0" spc="-110"/>
              <a:t> </a:t>
            </a:r>
            <a:r>
              <a:rPr dirty="0" spc="-10"/>
              <a:t>cont.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3683" y="1485671"/>
            <a:ext cx="4563745" cy="3499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63880" indent="-28702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 spc="-20">
                <a:latin typeface="Calibri"/>
                <a:cs typeface="Calibri"/>
              </a:rPr>
              <a:t>Australia’s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soils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 </a:t>
            </a:r>
            <a:r>
              <a:rPr dirty="0" sz="1600" spc="-10">
                <a:latin typeface="Calibri"/>
                <a:cs typeface="Calibri"/>
              </a:rPr>
              <a:t>deficient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nutrients, </a:t>
            </a:r>
            <a:r>
              <a:rPr dirty="0" sz="1600">
                <a:latin typeface="Calibri"/>
                <a:cs typeface="Calibri"/>
              </a:rPr>
              <a:t>minerals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biology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that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marine bioproducts.</a:t>
            </a:r>
            <a:endParaRPr sz="1600">
              <a:latin typeface="Calibri"/>
              <a:cs typeface="Calibri"/>
            </a:endParaRPr>
          </a:p>
          <a:p>
            <a:pPr marL="299085" marR="172085" indent="-287020">
              <a:lnSpc>
                <a:spcPct val="1221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Australia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relies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heavily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imported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fertiliser </a:t>
            </a:r>
            <a:r>
              <a:rPr dirty="0" sz="1600">
                <a:latin typeface="Calibri"/>
                <a:cs typeface="Calibri"/>
              </a:rPr>
              <a:t>(particularly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urea),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exposing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agriculture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global </a:t>
            </a:r>
            <a:r>
              <a:rPr dirty="0" sz="1600">
                <a:latin typeface="Calibri"/>
                <a:cs typeface="Calibri"/>
              </a:rPr>
              <a:t>supply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shocks,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price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volitility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geopolitical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risk. </a:t>
            </a:r>
            <a:r>
              <a:rPr dirty="0" sz="1600">
                <a:latin typeface="Calibri"/>
                <a:cs typeface="Calibri"/>
              </a:rPr>
              <a:t>Domestic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production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strategic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necessity.</a:t>
            </a:r>
            <a:endParaRPr sz="1600">
              <a:latin typeface="Calibri"/>
              <a:cs typeface="Calibri"/>
            </a:endParaRPr>
          </a:p>
          <a:p>
            <a:pPr marL="299085" marR="5080" indent="-287020">
              <a:lnSpc>
                <a:spcPct val="120000"/>
              </a:lnSpc>
              <a:spcBef>
                <a:spcPts val="88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global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shift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regenerative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agriculture, </a:t>
            </a:r>
            <a:r>
              <a:rPr dirty="0" sz="1600">
                <a:latin typeface="Calibri"/>
                <a:cs typeface="Calibri"/>
              </a:rPr>
              <a:t>biological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natural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products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there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are </a:t>
            </a:r>
            <a:r>
              <a:rPr dirty="0" sz="1600">
                <a:latin typeface="Calibri"/>
                <a:cs typeface="Calibri"/>
              </a:rPr>
              <a:t>opportunities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improve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traditional</a:t>
            </a:r>
            <a:r>
              <a:rPr dirty="0" sz="1600" spc="-8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farming practices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by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adopting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circular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economy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principles.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3671" y="62484"/>
            <a:ext cx="1575180" cy="132460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7108" y="1622361"/>
            <a:ext cx="6016117" cy="448868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724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Synthetic</a:t>
            </a:r>
            <a:r>
              <a:rPr dirty="0" spc="-120"/>
              <a:t> </a:t>
            </a:r>
            <a:r>
              <a:rPr dirty="0" spc="-35"/>
              <a:t>fertilisers</a:t>
            </a:r>
            <a:r>
              <a:rPr dirty="0" spc="-110"/>
              <a:t> </a:t>
            </a:r>
            <a:r>
              <a:rPr dirty="0"/>
              <a:t>-</a:t>
            </a:r>
            <a:r>
              <a:rPr dirty="0" spc="-70"/>
              <a:t> </a:t>
            </a:r>
            <a:r>
              <a:rPr dirty="0" spc="-25"/>
              <a:t>NPK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3683" y="1461897"/>
            <a:ext cx="4563745" cy="454279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99085" marR="12065" indent="-28702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Made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using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Haber-</a:t>
            </a:r>
            <a:r>
              <a:rPr dirty="0" sz="1600">
                <a:latin typeface="Calibri"/>
                <a:cs typeface="Calibri"/>
              </a:rPr>
              <a:t>Bosch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process, </a:t>
            </a:r>
            <a:r>
              <a:rPr dirty="0" sz="1600" spc="-10">
                <a:latin typeface="Calibri"/>
                <a:cs typeface="Calibri"/>
              </a:rPr>
              <a:t>which combines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nitrogen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from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air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hydrogen</a:t>
            </a:r>
            <a:r>
              <a:rPr dirty="0" sz="1600" spc="-20">
                <a:latin typeface="Calibri"/>
                <a:cs typeface="Calibri"/>
              </a:rPr>
              <a:t> from </a:t>
            </a:r>
            <a:r>
              <a:rPr dirty="0" sz="1600">
                <a:latin typeface="Calibri"/>
                <a:cs typeface="Calibri"/>
              </a:rPr>
              <a:t>natural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gas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at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very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high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heat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pressure to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create ammonia.</a:t>
            </a:r>
            <a:endParaRPr sz="1600">
              <a:latin typeface="Calibri"/>
              <a:cs typeface="Calibri"/>
            </a:endParaRPr>
          </a:p>
          <a:p>
            <a:pPr marL="299085" marR="260985" indent="-287020">
              <a:lnSpc>
                <a:spcPts val="1540"/>
              </a:lnSpc>
              <a:spcBef>
                <a:spcPts val="98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It’s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most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energy-</a:t>
            </a:r>
            <a:r>
              <a:rPr dirty="0" sz="1600">
                <a:latin typeface="Calibri"/>
                <a:cs typeface="Calibri"/>
              </a:rPr>
              <a:t>intensive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industrial processes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Earth,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relying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heavily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fossil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fuels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producing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large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amounts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CO₂.</a:t>
            </a:r>
            <a:endParaRPr sz="1600">
              <a:latin typeface="Calibri"/>
              <a:cs typeface="Calibri"/>
            </a:endParaRPr>
          </a:p>
          <a:p>
            <a:pPr marL="299085" marR="5080" indent="-287020">
              <a:lnSpc>
                <a:spcPts val="1540"/>
              </a:lnSpc>
              <a:spcBef>
                <a:spcPts val="10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Producing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just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tonne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ammonia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uses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much </a:t>
            </a:r>
            <a:r>
              <a:rPr dirty="0" sz="1600">
                <a:latin typeface="Calibri"/>
                <a:cs typeface="Calibri"/>
              </a:rPr>
              <a:t>energy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powering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60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Australian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homes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a</a:t>
            </a:r>
            <a:r>
              <a:rPr dirty="0" sz="1600" spc="5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week.</a:t>
            </a:r>
            <a:endParaRPr sz="1600">
              <a:latin typeface="Calibri"/>
              <a:cs typeface="Calibri"/>
            </a:endParaRPr>
          </a:p>
          <a:p>
            <a:pPr marL="299085" marR="398780" indent="-287020">
              <a:lnSpc>
                <a:spcPts val="1540"/>
              </a:lnSpc>
              <a:spcBef>
                <a:spcPts val="98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Ammonia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production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accounts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about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2%</a:t>
            </a:r>
            <a:r>
              <a:rPr dirty="0" sz="1600" spc="-25">
                <a:latin typeface="Calibri"/>
                <a:cs typeface="Calibri"/>
              </a:rPr>
              <a:t> of </a:t>
            </a:r>
            <a:r>
              <a:rPr dirty="0" sz="1600">
                <a:latin typeface="Calibri"/>
                <a:cs typeface="Calibri"/>
              </a:rPr>
              <a:t>global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energy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use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1-</a:t>
            </a:r>
            <a:r>
              <a:rPr dirty="0" sz="1600">
                <a:latin typeface="Calibri"/>
                <a:cs typeface="Calibri"/>
              </a:rPr>
              <a:t>1.5%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global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CO₂ </a:t>
            </a:r>
            <a:r>
              <a:rPr dirty="0" sz="1600" spc="-10">
                <a:latin typeface="Calibri"/>
                <a:cs typeface="Calibri"/>
              </a:rPr>
              <a:t>emissions.</a:t>
            </a:r>
            <a:endParaRPr sz="1600">
              <a:latin typeface="Calibri"/>
              <a:cs typeface="Calibri"/>
            </a:endParaRPr>
          </a:p>
          <a:p>
            <a:pPr marL="299085" marR="217804" indent="-287020">
              <a:lnSpc>
                <a:spcPts val="1540"/>
              </a:lnSpc>
              <a:spcBef>
                <a:spcPts val="99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Phosphate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potash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fertilisers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mined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from </a:t>
            </a:r>
            <a:r>
              <a:rPr dirty="0" sz="1600">
                <a:latin typeface="Calibri"/>
                <a:cs typeface="Calibri"/>
              </a:rPr>
              <a:t>finite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mineral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deposits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chemically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processed.</a:t>
            </a:r>
            <a:endParaRPr sz="1600">
              <a:latin typeface="Calibri"/>
              <a:cs typeface="Calibri"/>
            </a:endParaRPr>
          </a:p>
          <a:p>
            <a:pPr marL="299085" marR="417830" indent="-287020">
              <a:lnSpc>
                <a:spcPts val="1540"/>
              </a:lnSpc>
              <a:spcBef>
                <a:spcPts val="10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These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mineral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reserves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declining,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making </a:t>
            </a:r>
            <a:r>
              <a:rPr dirty="0" sz="1600">
                <a:latin typeface="Calibri"/>
                <a:cs typeface="Calibri"/>
              </a:rPr>
              <a:t>supply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more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expensive</a:t>
            </a:r>
            <a:r>
              <a:rPr dirty="0" sz="1600">
                <a:latin typeface="Calibri"/>
                <a:cs typeface="Calibri"/>
              </a:rPr>
              <a:t> and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geopolitically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risky.</a:t>
            </a:r>
            <a:endParaRPr sz="1600">
              <a:latin typeface="Calibri"/>
              <a:cs typeface="Calibri"/>
            </a:endParaRPr>
          </a:p>
          <a:p>
            <a:pPr marL="299085" marR="196215" indent="-287020">
              <a:lnSpc>
                <a:spcPts val="1540"/>
              </a:lnSpc>
              <a:spcBef>
                <a:spcPts val="98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600">
                <a:latin typeface="Calibri"/>
                <a:cs typeface="Calibri"/>
              </a:rPr>
              <a:t>Most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synthetic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fertilisers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imported,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adding </a:t>
            </a:r>
            <a:r>
              <a:rPr dirty="0" sz="1600">
                <a:latin typeface="Calibri"/>
                <a:cs typeface="Calibri"/>
              </a:rPr>
              <a:t>more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embedded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emissions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supply-</a:t>
            </a:r>
            <a:r>
              <a:rPr dirty="0" sz="1600">
                <a:latin typeface="Calibri"/>
                <a:cs typeface="Calibri"/>
              </a:rPr>
              <a:t>chain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risk.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36284" y="62484"/>
            <a:ext cx="6322695" cy="6101080"/>
            <a:chOff x="5836284" y="62484"/>
            <a:chExt cx="6322695" cy="6101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3671" y="62484"/>
              <a:ext cx="1575180" cy="13246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6284" y="1252613"/>
              <a:ext cx="4910455" cy="491045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06679" y="506095"/>
            <a:ext cx="56108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Issues</a:t>
            </a:r>
            <a:r>
              <a:rPr dirty="0" spc="-160"/>
              <a:t> </a:t>
            </a:r>
            <a:r>
              <a:rPr dirty="0"/>
              <a:t>with</a:t>
            </a:r>
            <a:r>
              <a:rPr dirty="0" spc="-160"/>
              <a:t> </a:t>
            </a:r>
            <a:r>
              <a:rPr dirty="0" spc="-35"/>
              <a:t>Synthetic</a:t>
            </a:r>
            <a:r>
              <a:rPr dirty="0" spc="-165"/>
              <a:t> </a:t>
            </a:r>
            <a:r>
              <a:rPr dirty="0" spc="-10"/>
              <a:t>Fertilisers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3683" y="1454277"/>
            <a:ext cx="4518660" cy="466725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299085" marR="26034" indent="-28702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Only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30–</a:t>
            </a:r>
            <a:r>
              <a:rPr dirty="0" sz="1800">
                <a:latin typeface="Calibri"/>
                <a:cs typeface="Calibri"/>
              </a:rPr>
              <a:t>50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applied</a:t>
            </a:r>
            <a:r>
              <a:rPr dirty="0" sz="1800" spc="-10">
                <a:latin typeface="Calibri"/>
                <a:cs typeface="Calibri"/>
              </a:rPr>
              <a:t> synthetic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nitrogen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is </a:t>
            </a:r>
            <a:r>
              <a:rPr dirty="0" sz="1800" spc="-10">
                <a:latin typeface="Calibri"/>
                <a:cs typeface="Calibri"/>
              </a:rPr>
              <a:t>taken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up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plants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lost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runoff, </a:t>
            </a:r>
            <a:r>
              <a:rPr dirty="0" sz="1800">
                <a:latin typeface="Calibri"/>
                <a:cs typeface="Calibri"/>
              </a:rPr>
              <a:t>leaching,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20">
                <a:latin typeface="Calibri"/>
                <a:cs typeface="Calibri"/>
              </a:rPr>
              <a:t> gas.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ts val="1945"/>
              </a:lnSpc>
              <a:spcBef>
                <a:spcPts val="56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Nitrous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oxide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(N₂O),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released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synthetic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ts val="1730"/>
              </a:lnSpc>
            </a:pPr>
            <a:r>
              <a:rPr dirty="0" sz="1800" spc="-10">
                <a:latin typeface="Calibri"/>
                <a:cs typeface="Calibri"/>
              </a:rPr>
              <a:t>nitrogen,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~300×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more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potent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ts val="1945"/>
              </a:lnSpc>
            </a:pPr>
            <a:r>
              <a:rPr dirty="0" sz="1800">
                <a:latin typeface="Calibri"/>
                <a:cs typeface="Calibri"/>
              </a:rPr>
              <a:t>greenhouse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gas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CO₂.</a:t>
            </a:r>
            <a:endParaRPr sz="1800">
              <a:latin typeface="Calibri"/>
              <a:cs typeface="Calibri"/>
            </a:endParaRPr>
          </a:p>
          <a:p>
            <a:pPr algn="just" marL="299085" marR="285750" indent="-28702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Causes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eutrophication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algal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blooms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in </a:t>
            </a:r>
            <a:r>
              <a:rPr dirty="0" sz="1800" spc="-20">
                <a:latin typeface="Calibri"/>
                <a:cs typeface="Calibri"/>
              </a:rPr>
              <a:t>waterways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nutrient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runoff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(SA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algal bloom)</a:t>
            </a:r>
            <a:endParaRPr sz="1800">
              <a:latin typeface="Calibri"/>
              <a:cs typeface="Calibri"/>
            </a:endParaRPr>
          </a:p>
          <a:p>
            <a:pPr marL="299085" marR="25400" indent="-28702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Leads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soil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acidification,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declining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microbial </a:t>
            </a:r>
            <a:r>
              <a:rPr dirty="0" sz="1800">
                <a:latin typeface="Calibri"/>
                <a:cs typeface="Calibri"/>
              </a:rPr>
              <a:t>life,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reduced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carbon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sequestration capacity.</a:t>
            </a:r>
            <a:endParaRPr sz="1800">
              <a:latin typeface="Calibri"/>
              <a:cs typeface="Calibri"/>
            </a:endParaRPr>
          </a:p>
          <a:p>
            <a:pPr marL="299085" marR="165735" indent="-28702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 spc="-10">
                <a:latin typeface="Calibri"/>
                <a:cs typeface="Calibri"/>
              </a:rPr>
              <a:t>Long-</a:t>
            </a:r>
            <a:r>
              <a:rPr dirty="0" sz="1800">
                <a:latin typeface="Calibri"/>
                <a:cs typeface="Calibri"/>
              </a:rPr>
              <a:t>term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increases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dependence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soils </a:t>
            </a:r>
            <a:r>
              <a:rPr dirty="0" sz="1800">
                <a:latin typeface="Calibri"/>
                <a:cs typeface="Calibri"/>
              </a:rPr>
              <a:t>become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biologically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inert,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requiring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more </a:t>
            </a:r>
            <a:r>
              <a:rPr dirty="0" sz="1800">
                <a:latin typeface="Calibri"/>
                <a:cs typeface="Calibri"/>
              </a:rPr>
              <a:t>chemical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input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same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yield.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Heavy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reliance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imports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exposes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Australian </a:t>
            </a:r>
            <a:r>
              <a:rPr dirty="0" sz="1800">
                <a:latin typeface="Calibri"/>
                <a:cs typeface="Calibri"/>
              </a:rPr>
              <a:t>agriculture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volatile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global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fertiliser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prices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supply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shocks.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3671" y="62484"/>
            <a:ext cx="1575180" cy="132460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0" y="1655089"/>
            <a:ext cx="6351651" cy="423443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350000"/>
            <a:ext cx="12204700" cy="514350"/>
            <a:chOff x="-6350" y="6350000"/>
            <a:chExt cx="12204700" cy="514350"/>
          </a:xfrm>
        </p:grpSpPr>
        <p:sp>
          <p:nvSpPr>
            <p:cNvPr id="3" name="object 3"/>
            <p:cNvSpPr/>
            <p:nvPr/>
          </p:nvSpPr>
          <p:spPr>
            <a:xfrm>
              <a:off x="0" y="6356350"/>
              <a:ext cx="12192000" cy="501650"/>
            </a:xfrm>
            <a:custGeom>
              <a:avLst/>
              <a:gdLst/>
              <a:ahLst/>
              <a:cxnLst/>
              <a:rect l="l" t="t" r="r" b="b"/>
              <a:pathLst>
                <a:path w="12192000" h="501650">
                  <a:moveTo>
                    <a:pt x="12192000" y="0"/>
                  </a:moveTo>
                  <a:lnTo>
                    <a:pt x="0" y="0"/>
                  </a:lnTo>
                  <a:lnTo>
                    <a:pt x="0" y="501650"/>
                  </a:lnTo>
                  <a:lnTo>
                    <a:pt x="12192000" y="5016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356350"/>
              <a:ext cx="12192000" cy="501650"/>
            </a:xfrm>
            <a:custGeom>
              <a:avLst/>
              <a:gdLst/>
              <a:ahLst/>
              <a:cxnLst/>
              <a:rect l="l" t="t" r="r" b="b"/>
              <a:pathLst>
                <a:path w="12192000" h="501650">
                  <a:moveTo>
                    <a:pt x="0" y="501650"/>
                  </a:moveTo>
                  <a:lnTo>
                    <a:pt x="12192000" y="5016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01650"/>
                  </a:lnTo>
                  <a:close/>
                </a:path>
                <a:path w="12192000" h="501650">
                  <a:moveTo>
                    <a:pt x="0" y="501650"/>
                  </a:moveTo>
                  <a:lnTo>
                    <a:pt x="12192000" y="5016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0165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930" y="126763"/>
            <a:ext cx="1133843" cy="126716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-6350" y="258096"/>
            <a:ext cx="12204700" cy="6606540"/>
            <a:chOff x="-6350" y="258096"/>
            <a:chExt cx="12204700" cy="6606540"/>
          </a:xfrm>
        </p:grpSpPr>
        <p:sp>
          <p:nvSpPr>
            <p:cNvPr id="7" name="object 7"/>
            <p:cNvSpPr/>
            <p:nvPr/>
          </p:nvSpPr>
          <p:spPr>
            <a:xfrm>
              <a:off x="0" y="6366622"/>
              <a:ext cx="12192000" cy="491490"/>
            </a:xfrm>
            <a:custGeom>
              <a:avLst/>
              <a:gdLst/>
              <a:ahLst/>
              <a:cxnLst/>
              <a:rect l="l" t="t" r="r" b="b"/>
              <a:pathLst>
                <a:path w="12192000" h="491490">
                  <a:moveTo>
                    <a:pt x="12192000" y="0"/>
                  </a:moveTo>
                  <a:lnTo>
                    <a:pt x="0" y="0"/>
                  </a:lnTo>
                  <a:lnTo>
                    <a:pt x="0" y="491376"/>
                  </a:lnTo>
                  <a:lnTo>
                    <a:pt x="12192000" y="4913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6366622"/>
              <a:ext cx="12192000" cy="491490"/>
            </a:xfrm>
            <a:custGeom>
              <a:avLst/>
              <a:gdLst/>
              <a:ahLst/>
              <a:cxnLst/>
              <a:rect l="l" t="t" r="r" b="b"/>
              <a:pathLst>
                <a:path w="12192000" h="491490">
                  <a:moveTo>
                    <a:pt x="12192000" y="491376"/>
                  </a:moveTo>
                  <a:lnTo>
                    <a:pt x="12192000" y="0"/>
                  </a:lnTo>
                  <a:lnTo>
                    <a:pt x="0" y="0"/>
                  </a:lnTo>
                  <a:lnTo>
                    <a:pt x="0" y="491376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3796" y="258096"/>
              <a:ext cx="4062122" cy="609312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595998" y="1387017"/>
              <a:ext cx="976630" cy="923925"/>
            </a:xfrm>
            <a:custGeom>
              <a:avLst/>
              <a:gdLst/>
              <a:ahLst/>
              <a:cxnLst/>
              <a:rect l="l" t="t" r="r" b="b"/>
              <a:pathLst>
                <a:path w="976629" h="923925">
                  <a:moveTo>
                    <a:pt x="976045" y="0"/>
                  </a:moveTo>
                  <a:lnTo>
                    <a:pt x="0" y="0"/>
                  </a:lnTo>
                  <a:lnTo>
                    <a:pt x="0" y="923366"/>
                  </a:lnTo>
                  <a:lnTo>
                    <a:pt x="976045" y="923366"/>
                  </a:lnTo>
                  <a:lnTo>
                    <a:pt x="9760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595998" y="1387017"/>
              <a:ext cx="976630" cy="923925"/>
            </a:xfrm>
            <a:custGeom>
              <a:avLst/>
              <a:gdLst/>
              <a:ahLst/>
              <a:cxnLst/>
              <a:rect l="l" t="t" r="r" b="b"/>
              <a:pathLst>
                <a:path w="976629" h="923925">
                  <a:moveTo>
                    <a:pt x="0" y="923366"/>
                  </a:moveTo>
                  <a:lnTo>
                    <a:pt x="976045" y="923366"/>
                  </a:lnTo>
                  <a:lnTo>
                    <a:pt x="976045" y="0"/>
                  </a:lnTo>
                  <a:lnTo>
                    <a:pt x="0" y="0"/>
                  </a:lnTo>
                  <a:lnTo>
                    <a:pt x="0" y="92336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724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Why</a:t>
            </a:r>
            <a:r>
              <a:rPr dirty="0" spc="-150"/>
              <a:t> </a:t>
            </a:r>
            <a:r>
              <a:rPr dirty="0" spc="-30"/>
              <a:t>Biostimulants?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3683" y="1454277"/>
            <a:ext cx="4570730" cy="457390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299085" marR="37465" indent="-28702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Made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natural,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renewable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biomass </a:t>
            </a:r>
            <a:r>
              <a:rPr dirty="0" sz="1800">
                <a:latin typeface="Calibri"/>
                <a:cs typeface="Calibri"/>
              </a:rPr>
              <a:t>(marine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bioproducts)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fossil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gas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mined resources.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Circular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nutrient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loop: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repurposes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marine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organic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residues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would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otherwise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be </a:t>
            </a:r>
            <a:r>
              <a:rPr dirty="0" sz="1800" spc="-10">
                <a:latin typeface="Calibri"/>
                <a:cs typeface="Calibri"/>
              </a:rPr>
              <a:t>waste.</a:t>
            </a:r>
            <a:endParaRPr sz="1800">
              <a:latin typeface="Calibri"/>
              <a:cs typeface="Calibri"/>
            </a:endParaRPr>
          </a:p>
          <a:p>
            <a:pPr marL="299085" marR="245745" indent="-287020">
              <a:lnSpc>
                <a:spcPct val="80000"/>
              </a:lnSpc>
              <a:spcBef>
                <a:spcPts val="101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case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kelp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growing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carbon </a:t>
            </a:r>
            <a:r>
              <a:rPr dirty="0" sz="1800">
                <a:latin typeface="Calibri"/>
                <a:cs typeface="Calibri"/>
              </a:rPr>
              <a:t>positive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biomass.</a:t>
            </a:r>
            <a:endParaRPr sz="1800">
              <a:latin typeface="Calibri"/>
              <a:cs typeface="Calibri"/>
            </a:endParaRPr>
          </a:p>
          <a:p>
            <a:pPr marL="299085" marR="422275" indent="-287020">
              <a:lnSpc>
                <a:spcPct val="80000"/>
              </a:lnSpc>
              <a:spcBef>
                <a:spcPts val="99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Low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energy,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low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emission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manufacturing (fermentation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using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microbial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processes).</a:t>
            </a:r>
            <a:endParaRPr sz="1800">
              <a:latin typeface="Calibri"/>
              <a:cs typeface="Calibri"/>
            </a:endParaRPr>
          </a:p>
          <a:p>
            <a:pPr marL="299085" marR="355600" indent="-28702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Enhances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microbial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life,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improves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nutrient uptake,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builds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soil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carbon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enhances </a:t>
            </a:r>
            <a:r>
              <a:rPr dirty="0" sz="1800">
                <a:latin typeface="Calibri"/>
                <a:cs typeface="Calibri"/>
              </a:rPr>
              <a:t>natural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capital.</a:t>
            </a:r>
            <a:endParaRPr sz="1800">
              <a:latin typeface="Calibri"/>
              <a:cs typeface="Calibri"/>
            </a:endParaRPr>
          </a:p>
          <a:p>
            <a:pPr marL="299085" marR="209550" indent="-28702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Promotes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plant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resilience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(to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heat,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drought, salinity).</a:t>
            </a:r>
            <a:endParaRPr sz="1800">
              <a:latin typeface="Calibri"/>
              <a:cs typeface="Calibri"/>
            </a:endParaRPr>
          </a:p>
          <a:p>
            <a:pPr marL="299085" marR="427990" indent="-28702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Compatible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organic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certification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supports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net-</a:t>
            </a:r>
            <a:r>
              <a:rPr dirty="0" sz="1800">
                <a:latin typeface="Calibri"/>
                <a:cs typeface="Calibri"/>
              </a:rPr>
              <a:t>zero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agriculture.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83671" y="62484"/>
            <a:ext cx="1575180" cy="1324609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350000"/>
            <a:ext cx="12204700" cy="514350"/>
            <a:chOff x="-6350" y="6350000"/>
            <a:chExt cx="12204700" cy="514350"/>
          </a:xfrm>
        </p:grpSpPr>
        <p:sp>
          <p:nvSpPr>
            <p:cNvPr id="3" name="object 3"/>
            <p:cNvSpPr/>
            <p:nvPr/>
          </p:nvSpPr>
          <p:spPr>
            <a:xfrm>
              <a:off x="0" y="6356350"/>
              <a:ext cx="12192000" cy="501650"/>
            </a:xfrm>
            <a:custGeom>
              <a:avLst/>
              <a:gdLst/>
              <a:ahLst/>
              <a:cxnLst/>
              <a:rect l="l" t="t" r="r" b="b"/>
              <a:pathLst>
                <a:path w="12192000" h="501650">
                  <a:moveTo>
                    <a:pt x="12192000" y="0"/>
                  </a:moveTo>
                  <a:lnTo>
                    <a:pt x="0" y="0"/>
                  </a:lnTo>
                  <a:lnTo>
                    <a:pt x="0" y="501650"/>
                  </a:lnTo>
                  <a:lnTo>
                    <a:pt x="12192000" y="5016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356350"/>
              <a:ext cx="12192000" cy="501650"/>
            </a:xfrm>
            <a:custGeom>
              <a:avLst/>
              <a:gdLst/>
              <a:ahLst/>
              <a:cxnLst/>
              <a:rect l="l" t="t" r="r" b="b"/>
              <a:pathLst>
                <a:path w="12192000" h="501650">
                  <a:moveTo>
                    <a:pt x="0" y="501650"/>
                  </a:moveTo>
                  <a:lnTo>
                    <a:pt x="12192000" y="5016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01650"/>
                  </a:lnTo>
                  <a:close/>
                </a:path>
                <a:path w="12192000" h="501650">
                  <a:moveTo>
                    <a:pt x="0" y="501650"/>
                  </a:moveTo>
                  <a:lnTo>
                    <a:pt x="12192000" y="5016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0165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930" y="126763"/>
            <a:ext cx="1133843" cy="126716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-6350" y="6360273"/>
            <a:ext cx="12204700" cy="504190"/>
            <a:chOff x="-6350" y="6360273"/>
            <a:chExt cx="12204700" cy="504190"/>
          </a:xfrm>
        </p:grpSpPr>
        <p:sp>
          <p:nvSpPr>
            <p:cNvPr id="7" name="object 7"/>
            <p:cNvSpPr/>
            <p:nvPr/>
          </p:nvSpPr>
          <p:spPr>
            <a:xfrm>
              <a:off x="0" y="6366623"/>
              <a:ext cx="12192000" cy="491490"/>
            </a:xfrm>
            <a:custGeom>
              <a:avLst/>
              <a:gdLst/>
              <a:ahLst/>
              <a:cxnLst/>
              <a:rect l="l" t="t" r="r" b="b"/>
              <a:pathLst>
                <a:path w="12192000" h="491490">
                  <a:moveTo>
                    <a:pt x="12192000" y="0"/>
                  </a:moveTo>
                  <a:lnTo>
                    <a:pt x="0" y="0"/>
                  </a:lnTo>
                  <a:lnTo>
                    <a:pt x="0" y="491376"/>
                  </a:lnTo>
                  <a:lnTo>
                    <a:pt x="12192000" y="4913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6366623"/>
              <a:ext cx="12192000" cy="491490"/>
            </a:xfrm>
            <a:custGeom>
              <a:avLst/>
              <a:gdLst/>
              <a:ahLst/>
              <a:cxnLst/>
              <a:rect l="l" t="t" r="r" b="b"/>
              <a:pathLst>
                <a:path w="12192000" h="491490">
                  <a:moveTo>
                    <a:pt x="12192000" y="491376"/>
                  </a:moveTo>
                  <a:lnTo>
                    <a:pt x="12192000" y="0"/>
                  </a:lnTo>
                  <a:lnTo>
                    <a:pt x="0" y="0"/>
                  </a:lnTo>
                  <a:lnTo>
                    <a:pt x="0" y="491376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3671" y="62484"/>
            <a:ext cx="1575180" cy="132460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3198" y="38"/>
            <a:ext cx="9445625" cy="629704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10"/>
              <a:t>Copyright</a:t>
            </a:r>
            <a:r>
              <a:rPr dirty="0" spc="-45"/>
              <a:t> </a:t>
            </a:r>
            <a:r>
              <a:rPr dirty="0"/>
              <a:t>©</a:t>
            </a:r>
            <a:r>
              <a:rPr dirty="0" spc="-15"/>
              <a:t> </a:t>
            </a:r>
            <a:r>
              <a:rPr dirty="0" spc="-20"/>
              <a:t>PENTARCH</a:t>
            </a:r>
            <a:r>
              <a:rPr dirty="0" spc="5"/>
              <a:t> </a:t>
            </a:r>
            <a:r>
              <a:rPr dirty="0"/>
              <a:t>GROUP</a:t>
            </a:r>
            <a:r>
              <a:rPr dirty="0" spc="20"/>
              <a:t> </a:t>
            </a:r>
            <a:r>
              <a:rPr dirty="0" spc="-20"/>
              <a:t>2024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pc="-25"/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Kyran Crane</dc:creator>
  <dcterms:created xsi:type="dcterms:W3CDTF">2026-04-30T00:20:56Z</dcterms:created>
  <dcterms:modified xsi:type="dcterms:W3CDTF">2026-04-30T00:20:56Z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2026-02-20T00:00:00Z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2026-04-30T00:00:00Z</vt:filetime>
  </property>
  <property fmtid="{D5CDD505-2E9C-101B-9397-08002B2CF9AE}" pid="5" name="Producer">
    <vt:lpwstr>Microsoft® PowerPoint® for Microsoft 365</vt:lpwstr>
  </property>
</Properties>
</file>