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375" y="893063"/>
            <a:ext cx="7940992" cy="735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375" y="1691957"/>
            <a:ext cx="8364220" cy="3416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634354" y="6622276"/>
            <a:ext cx="9290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g"/><Relationship Id="rId11" Type="http://schemas.openxmlformats.org/officeDocument/2006/relationships/image" Target="../media/image39.jpg"/><Relationship Id="rId12" Type="http://schemas.openxmlformats.org/officeDocument/2006/relationships/image" Target="../media/image40.jpg"/><Relationship Id="rId13" Type="http://schemas.openxmlformats.org/officeDocument/2006/relationships/image" Target="../media/image41.png"/><Relationship Id="rId14" Type="http://schemas.openxmlformats.org/officeDocument/2006/relationships/image" Target="../media/image42.jpg"/><Relationship Id="rId15" Type="http://schemas.openxmlformats.org/officeDocument/2006/relationships/image" Target="../media/image43.jpg"/><Relationship Id="rId16" Type="http://schemas.openxmlformats.org/officeDocument/2006/relationships/image" Target="../media/image44.jpg"/><Relationship Id="rId17" Type="http://schemas.openxmlformats.org/officeDocument/2006/relationships/image" Target="../media/image45.jpg"/><Relationship Id="rId18" Type="http://schemas.openxmlformats.org/officeDocument/2006/relationships/image" Target="../media/image46.png"/><Relationship Id="rId19" Type="http://schemas.openxmlformats.org/officeDocument/2006/relationships/image" Target="../media/image47.png"/><Relationship Id="rId20" Type="http://schemas.openxmlformats.org/officeDocument/2006/relationships/image" Target="../media/image48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jp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jpg"/><Relationship Id="rId30" Type="http://schemas.openxmlformats.org/officeDocument/2006/relationships/image" Target="../media/image58.jpg"/><Relationship Id="rId31" Type="http://schemas.openxmlformats.org/officeDocument/2006/relationships/image" Target="../media/image59.jpg"/><Relationship Id="rId32" Type="http://schemas.openxmlformats.org/officeDocument/2006/relationships/image" Target="../media/image60.png"/><Relationship Id="rId33" Type="http://schemas.openxmlformats.org/officeDocument/2006/relationships/image" Target="../media/image61.jpg"/><Relationship Id="rId34" Type="http://schemas.openxmlformats.org/officeDocument/2006/relationships/image" Target="../media/image62.png"/><Relationship Id="rId35" Type="http://schemas.openxmlformats.org/officeDocument/2006/relationships/image" Target="../media/image63.jpg"/><Relationship Id="rId36" Type="http://schemas.openxmlformats.org/officeDocument/2006/relationships/image" Target="../media/image64.jpg"/><Relationship Id="rId37" Type="http://schemas.openxmlformats.org/officeDocument/2006/relationships/image" Target="../media/image65.jpg"/><Relationship Id="rId38" Type="http://schemas.openxmlformats.org/officeDocument/2006/relationships/image" Target="../media/image66.jpg"/><Relationship Id="rId39" Type="http://schemas.openxmlformats.org/officeDocument/2006/relationships/image" Target="../media/image67.jpg"/><Relationship Id="rId40" Type="http://schemas.openxmlformats.org/officeDocument/2006/relationships/image" Target="../media/image68.jpg"/><Relationship Id="rId41" Type="http://schemas.openxmlformats.org/officeDocument/2006/relationships/image" Target="../media/image6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Relationship Id="rId10" Type="http://schemas.openxmlformats.org/officeDocument/2006/relationships/image" Target="../media/image19.jpg"/><Relationship Id="rId11" Type="http://schemas.openxmlformats.org/officeDocument/2006/relationships/image" Target="../media/image20.jpg"/><Relationship Id="rId12" Type="http://schemas.openxmlformats.org/officeDocument/2006/relationships/image" Target="../media/image21.jpg"/><Relationship Id="rId13" Type="http://schemas.openxmlformats.org/officeDocument/2006/relationships/image" Target="../media/image2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7054" y="6634976"/>
            <a:ext cx="90360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49019" y="893063"/>
            <a:ext cx="517652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300" b="1">
                <a:latin typeface="Arial"/>
                <a:cs typeface="Arial"/>
              </a:rPr>
              <a:t>The</a:t>
            </a:r>
            <a:r>
              <a:rPr dirty="0" spc="-275" b="1">
                <a:latin typeface="Arial"/>
                <a:cs typeface="Arial"/>
              </a:rPr>
              <a:t> </a:t>
            </a:r>
            <a:r>
              <a:rPr dirty="0" spc="-170" b="1">
                <a:latin typeface="Arial"/>
                <a:cs typeface="Arial"/>
              </a:rPr>
              <a:t>elephant</a:t>
            </a:r>
            <a:r>
              <a:rPr dirty="0" spc="-310" b="1">
                <a:latin typeface="Arial"/>
                <a:cs typeface="Arial"/>
              </a:rPr>
              <a:t> </a:t>
            </a:r>
            <a:r>
              <a:rPr dirty="0" spc="-235" b="1">
                <a:latin typeface="Arial"/>
                <a:cs typeface="Arial"/>
              </a:rPr>
              <a:t>in</a:t>
            </a:r>
            <a:r>
              <a:rPr dirty="0" spc="-275" b="1">
                <a:latin typeface="Arial"/>
                <a:cs typeface="Arial"/>
              </a:rPr>
              <a:t> </a:t>
            </a:r>
            <a:r>
              <a:rPr dirty="0" spc="-160" b="1">
                <a:latin typeface="Arial"/>
                <a:cs typeface="Arial"/>
              </a:rPr>
              <a:t>the</a:t>
            </a:r>
            <a:r>
              <a:rPr dirty="0" spc="-270" b="1">
                <a:latin typeface="Arial"/>
                <a:cs typeface="Arial"/>
              </a:rPr>
              <a:t> </a:t>
            </a:r>
            <a:r>
              <a:rPr dirty="0" spc="-155" b="1">
                <a:latin typeface="Arial"/>
                <a:cs typeface="Arial"/>
              </a:rPr>
              <a:t>river</a:t>
            </a:r>
          </a:p>
        </p:txBody>
      </p:sp>
      <p:grpSp>
        <p:nvGrpSpPr>
          <p:cNvPr id="6" name="object 6" descr="Fish chaos and bureaucratic indifference"/>
          <p:cNvGrpSpPr/>
          <p:nvPr/>
        </p:nvGrpSpPr>
        <p:grpSpPr>
          <a:xfrm>
            <a:off x="781050" y="1724025"/>
            <a:ext cx="7524750" cy="5010150"/>
            <a:chOff x="781050" y="1724025"/>
            <a:chExt cx="7524750" cy="5010150"/>
          </a:xfrm>
        </p:grpSpPr>
        <p:sp>
          <p:nvSpPr>
            <p:cNvPr id="7" name="object 7"/>
            <p:cNvSpPr/>
            <p:nvPr/>
          </p:nvSpPr>
          <p:spPr>
            <a:xfrm>
              <a:off x="923925" y="3019425"/>
              <a:ext cx="523875" cy="561975"/>
            </a:xfrm>
            <a:custGeom>
              <a:avLst/>
              <a:gdLst/>
              <a:ahLst/>
              <a:cxnLst/>
              <a:rect l="l" t="t" r="r" b="b"/>
              <a:pathLst>
                <a:path w="523875" h="561975">
                  <a:moveTo>
                    <a:pt x="523875" y="0"/>
                  </a:moveTo>
                  <a:lnTo>
                    <a:pt x="0" y="0"/>
                  </a:lnTo>
                  <a:lnTo>
                    <a:pt x="0" y="561975"/>
                  </a:lnTo>
                  <a:lnTo>
                    <a:pt x="523875" y="561975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3925" y="3019425"/>
              <a:ext cx="523875" cy="561975"/>
            </a:xfrm>
            <a:custGeom>
              <a:avLst/>
              <a:gdLst/>
              <a:ahLst/>
              <a:cxnLst/>
              <a:rect l="l" t="t" r="r" b="b"/>
              <a:pathLst>
                <a:path w="523875" h="561975">
                  <a:moveTo>
                    <a:pt x="0" y="561975"/>
                  </a:moveTo>
                  <a:lnTo>
                    <a:pt x="523875" y="56197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561975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Fish chaos and bureaucratic indifference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1724025"/>
              <a:ext cx="7524750" cy="5010148"/>
            </a:xfrm>
            <a:prstGeom prst="rect">
              <a:avLst/>
            </a:prstGeom>
          </p:spPr>
        </p:pic>
      </p:grpSp>
      <p:pic>
        <p:nvPicPr>
          <p:cNvPr id="10" name="object 10" descr="A fish skeleton on a black background with Jack Daniel's in the background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3125" y="228600"/>
            <a:ext cx="2143125" cy="2133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55075" y="2799524"/>
            <a:ext cx="2964180" cy="116014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800" spc="-90" b="1">
                <a:solidFill>
                  <a:srgbClr val="139DAA"/>
                </a:solidFill>
                <a:latin typeface="Arial"/>
                <a:cs typeface="Arial"/>
              </a:rPr>
              <a:t>Anthony</a:t>
            </a:r>
            <a:r>
              <a:rPr dirty="0" sz="1800" spc="-130" b="1">
                <a:solidFill>
                  <a:srgbClr val="139DA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39DAA"/>
                </a:solidFill>
                <a:latin typeface="Arial"/>
                <a:cs typeface="Arial"/>
              </a:rPr>
              <a:t>Forster,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5600"/>
              </a:lnSpc>
              <a:spcBef>
                <a:spcPts val="75"/>
              </a:spcBef>
            </a:pPr>
            <a:r>
              <a:rPr dirty="0" sz="1800" spc="-60" b="1">
                <a:solidFill>
                  <a:srgbClr val="139DAA"/>
                </a:solidFill>
                <a:latin typeface="Arial"/>
                <a:cs typeface="Arial"/>
              </a:rPr>
              <a:t>Senior</a:t>
            </a:r>
            <a:r>
              <a:rPr dirty="0" sz="1800" spc="-85" b="1">
                <a:solidFill>
                  <a:srgbClr val="139DAA"/>
                </a:solidFill>
                <a:latin typeface="Arial"/>
                <a:cs typeface="Arial"/>
              </a:rPr>
              <a:t> Fishery</a:t>
            </a:r>
            <a:r>
              <a:rPr dirty="0" sz="1800" spc="-80" b="1">
                <a:solidFill>
                  <a:srgbClr val="139DAA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39DAA"/>
                </a:solidFill>
                <a:latin typeface="Arial"/>
                <a:cs typeface="Arial"/>
              </a:rPr>
              <a:t>Manager, </a:t>
            </a:r>
            <a:r>
              <a:rPr dirty="0" sz="1800" spc="-45" b="1">
                <a:solidFill>
                  <a:srgbClr val="139DAA"/>
                </a:solidFill>
                <a:latin typeface="Arial"/>
                <a:cs typeface="Arial"/>
              </a:rPr>
              <a:t>Victorian</a:t>
            </a:r>
            <a:r>
              <a:rPr dirty="0" sz="1800" spc="-70" b="1">
                <a:solidFill>
                  <a:srgbClr val="139DAA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139DAA"/>
                </a:solidFill>
                <a:latin typeface="Arial"/>
                <a:cs typeface="Arial"/>
              </a:rPr>
              <a:t>Fisheries</a:t>
            </a:r>
            <a:r>
              <a:rPr dirty="0" sz="1800" spc="-105" b="1">
                <a:solidFill>
                  <a:srgbClr val="139DAA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139DAA"/>
                </a:solidFill>
                <a:latin typeface="Arial"/>
                <a:cs typeface="Arial"/>
              </a:rPr>
              <a:t>Authority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287" y="1719262"/>
            <a:ext cx="7534275" cy="50196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1116330">
              <a:lnSpc>
                <a:spcPct val="100000"/>
              </a:lnSpc>
              <a:spcBef>
                <a:spcPts val="185"/>
              </a:spcBef>
            </a:pP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dirty="0" sz="2750" spc="-55" b="1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dirty="0" sz="27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7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action’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982662" y="973836"/>
            <a:ext cx="202565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50"/>
              <a:t>Workshop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14717" y="1907286"/>
            <a:ext cx="6234430" cy="1851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Alliance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gaps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willing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effort?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262" y="4357751"/>
            <a:ext cx="6429375" cy="95250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86360" marR="762000">
              <a:lnSpc>
                <a:spcPct val="102400"/>
              </a:lnSpc>
              <a:spcBef>
                <a:spcPts val="90"/>
              </a:spcBef>
            </a:pPr>
            <a:r>
              <a:rPr dirty="0" sz="2750" spc="-13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7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5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r>
              <a:rPr dirty="0" sz="275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6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27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5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r>
              <a:rPr dirty="0" sz="27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7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credible</a:t>
            </a:r>
            <a:r>
              <a:rPr dirty="0" sz="27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Arial"/>
                <a:cs typeface="Arial"/>
              </a:rPr>
              <a:t>(and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powerful)</a:t>
            </a:r>
            <a:r>
              <a:rPr dirty="0" sz="275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position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 descr="Density of carp in Australian drainage basins."/>
          <p:cNvGrpSpPr/>
          <p:nvPr/>
        </p:nvGrpSpPr>
        <p:grpSpPr>
          <a:xfrm>
            <a:off x="8039163" y="685736"/>
            <a:ext cx="3648075" cy="4124325"/>
            <a:chOff x="8039163" y="685736"/>
            <a:chExt cx="3648075" cy="4124325"/>
          </a:xfrm>
        </p:grpSpPr>
        <p:pic>
          <p:nvPicPr>
            <p:cNvPr id="9" name="object 9" descr="Density of carp in Australian drainage basins.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8625" y="695324"/>
              <a:ext cx="3629025" cy="4105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43926" y="690498"/>
              <a:ext cx="3638550" cy="4114800"/>
            </a:xfrm>
            <a:custGeom>
              <a:avLst/>
              <a:gdLst/>
              <a:ahLst/>
              <a:cxnLst/>
              <a:rect l="l" t="t" r="r" b="b"/>
              <a:pathLst>
                <a:path w="3638550" h="4114800">
                  <a:moveTo>
                    <a:pt x="0" y="4114800"/>
                  </a:moveTo>
                  <a:lnTo>
                    <a:pt x="3638550" y="4114800"/>
                  </a:lnTo>
                  <a:lnTo>
                    <a:pt x="3638550" y="0"/>
                  </a:lnTo>
                  <a:lnTo>
                    <a:pt x="0" y="0"/>
                  </a:lnTo>
                  <a:lnTo>
                    <a:pt x="0" y="4114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195829" y="27305"/>
            <a:ext cx="585978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dirty="0" sz="3200" spc="-55"/>
              <a:t>Starting</a:t>
            </a:r>
            <a:r>
              <a:rPr dirty="0" sz="3200" spc="-120"/>
              <a:t> </a:t>
            </a:r>
            <a:r>
              <a:rPr dirty="0" sz="3200"/>
              <a:t>with</a:t>
            </a:r>
            <a:r>
              <a:rPr dirty="0" sz="3200" spc="-185"/>
              <a:t> </a:t>
            </a:r>
            <a:r>
              <a:rPr dirty="0" sz="3200" spc="-80"/>
              <a:t>a</a:t>
            </a:r>
            <a:r>
              <a:rPr dirty="0" sz="3200" spc="-204"/>
              <a:t> </a:t>
            </a:r>
            <a:r>
              <a:rPr dirty="0" sz="3200" spc="-80"/>
              <a:t>s</a:t>
            </a:r>
            <a:r>
              <a:rPr dirty="0" sz="3200" spc="-5"/>
              <a:t>t</a:t>
            </a:r>
            <a:r>
              <a:rPr dirty="0" sz="3200" spc="-25"/>
              <a:t>r</a:t>
            </a:r>
            <a:r>
              <a:rPr dirty="0" sz="3200" spc="-60"/>
              <a:t>o</a:t>
            </a:r>
            <a:r>
              <a:rPr dirty="0" sz="3200" spc="-465"/>
              <a:t>n</a:t>
            </a:r>
            <a:r>
              <a:rPr dirty="0" baseline="85648" sz="1800" spc="-592">
                <a:solidFill>
                  <a:srgbClr val="000000"/>
                </a:solidFill>
              </a:rPr>
              <a:t>U</a:t>
            </a:r>
            <a:r>
              <a:rPr dirty="0" sz="3200" spc="-1305"/>
              <a:t>g</a:t>
            </a:r>
            <a:r>
              <a:rPr dirty="0" baseline="85648" sz="1800" spc="-67">
                <a:solidFill>
                  <a:srgbClr val="000000"/>
                </a:solidFill>
              </a:rPr>
              <a:t>N</a:t>
            </a:r>
            <a:r>
              <a:rPr dirty="0" baseline="85648" sz="1800" spc="-22">
                <a:solidFill>
                  <a:srgbClr val="000000"/>
                </a:solidFill>
              </a:rPr>
              <a:t>O</a:t>
            </a:r>
            <a:r>
              <a:rPr dirty="0" sz="3200" spc="-855"/>
              <a:t>f</a:t>
            </a:r>
            <a:r>
              <a:rPr dirty="0" baseline="85648" sz="1800" spc="-97">
                <a:solidFill>
                  <a:srgbClr val="000000"/>
                </a:solidFill>
              </a:rPr>
              <a:t>F</a:t>
            </a:r>
            <a:r>
              <a:rPr dirty="0" baseline="85648" sz="1800" spc="-735">
                <a:solidFill>
                  <a:srgbClr val="000000"/>
                </a:solidFill>
              </a:rPr>
              <a:t>F</a:t>
            </a:r>
            <a:r>
              <a:rPr dirty="0" sz="3200" spc="-1290"/>
              <a:t>o</a:t>
            </a:r>
            <a:r>
              <a:rPr dirty="0" baseline="85648" sz="1800" spc="52">
                <a:solidFill>
                  <a:srgbClr val="000000"/>
                </a:solidFill>
              </a:rPr>
              <a:t>I</a:t>
            </a:r>
            <a:r>
              <a:rPr dirty="0" baseline="85648" sz="1800" spc="-67">
                <a:solidFill>
                  <a:srgbClr val="000000"/>
                </a:solidFill>
              </a:rPr>
              <a:t>C</a:t>
            </a:r>
            <a:r>
              <a:rPr dirty="0" baseline="85648" sz="1800" spc="-472">
                <a:solidFill>
                  <a:srgbClr val="000000"/>
                </a:solidFill>
              </a:rPr>
              <a:t>I</a:t>
            </a:r>
            <a:r>
              <a:rPr dirty="0" sz="3200" spc="-1455"/>
              <a:t>u</a:t>
            </a:r>
            <a:r>
              <a:rPr dirty="0" baseline="85648" sz="1800" spc="-82">
                <a:solidFill>
                  <a:srgbClr val="000000"/>
                </a:solidFill>
              </a:rPr>
              <a:t>A</a:t>
            </a:r>
            <a:r>
              <a:rPr dirty="0" baseline="85648" sz="1800" spc="60">
                <a:solidFill>
                  <a:srgbClr val="000000"/>
                </a:solidFill>
              </a:rPr>
              <a:t>L</a:t>
            </a:r>
            <a:r>
              <a:rPr dirty="0" sz="3200" spc="-65"/>
              <a:t>n</a:t>
            </a:r>
            <a:r>
              <a:rPr dirty="0" sz="3200" spc="-15"/>
              <a:t>d</a:t>
            </a:r>
            <a:r>
              <a:rPr dirty="0" sz="3200" spc="5"/>
              <a:t>a</a:t>
            </a:r>
            <a:r>
              <a:rPr dirty="0" sz="3200"/>
              <a:t>t</a:t>
            </a:r>
            <a:r>
              <a:rPr dirty="0" sz="3200" spc="-20"/>
              <a:t>i</a:t>
            </a:r>
            <a:r>
              <a:rPr dirty="0" sz="3200" spc="-60"/>
              <a:t>o</a:t>
            </a:r>
            <a:r>
              <a:rPr dirty="0" sz="3200" spc="15"/>
              <a:t>n</a:t>
            </a:r>
            <a:r>
              <a:rPr dirty="0" sz="3200"/>
              <a:t>!</a:t>
            </a:r>
            <a:endParaRPr sz="3200"/>
          </a:p>
        </p:txBody>
      </p:sp>
      <p:pic>
        <p:nvPicPr>
          <p:cNvPr id="5" name="object 5" descr="Home - National Farmers' Feder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125" y="1657350"/>
            <a:ext cx="1914525" cy="752475"/>
          </a:xfrm>
          <a:prstGeom prst="rect">
            <a:avLst/>
          </a:prstGeom>
        </p:spPr>
      </p:pic>
      <p:pic>
        <p:nvPicPr>
          <p:cNvPr id="6" name="object 6" descr="Murray Darling Associat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0" y="1685925"/>
            <a:ext cx="2266950" cy="704850"/>
          </a:xfrm>
          <a:prstGeom prst="rect">
            <a:avLst/>
          </a:prstGeom>
        </p:spPr>
      </p:pic>
      <p:pic>
        <p:nvPicPr>
          <p:cNvPr id="7" name="object 7" descr="Murray-Darling Conservation Alliance ..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5" y="2438400"/>
            <a:ext cx="2362200" cy="685800"/>
          </a:xfrm>
          <a:prstGeom prst="rect">
            <a:avLst/>
          </a:prstGeom>
        </p:spPr>
      </p:pic>
      <p:pic>
        <p:nvPicPr>
          <p:cNvPr id="8" name="object 8" descr="Riverland Landscape Board ..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0" y="2486025"/>
            <a:ext cx="2266950" cy="647700"/>
          </a:xfrm>
          <a:prstGeom prst="rect">
            <a:avLst/>
          </a:prstGeom>
        </p:spPr>
      </p:pic>
      <p:pic>
        <p:nvPicPr>
          <p:cNvPr id="9" name="object 9" descr="Australian River Restoration Centre ..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325" y="1695450"/>
            <a:ext cx="2390775" cy="676275"/>
          </a:xfrm>
          <a:prstGeom prst="rect">
            <a:avLst/>
          </a:prstGeom>
        </p:spPr>
      </p:pic>
      <p:pic>
        <p:nvPicPr>
          <p:cNvPr id="10" name="object 10" descr="Contact Us | OzFish Unlimited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95525" y="3200400"/>
            <a:ext cx="1647825" cy="923925"/>
          </a:xfrm>
          <a:prstGeom prst="rect">
            <a:avLst/>
          </a:prstGeom>
        </p:spPr>
      </p:pic>
      <p:pic>
        <p:nvPicPr>
          <p:cNvPr id="11" name="object 11" descr="Support Australian Rice Growers Today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2900" y="4171950"/>
            <a:ext cx="1609725" cy="962025"/>
          </a:xfrm>
          <a:prstGeom prst="rect">
            <a:avLst/>
          </a:prstGeom>
        </p:spPr>
      </p:pic>
      <p:pic>
        <p:nvPicPr>
          <p:cNvPr id="12" name="object 12" descr="Victorian Farmers Federation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47875" y="4181475"/>
            <a:ext cx="1647825" cy="1085850"/>
          </a:xfrm>
          <a:prstGeom prst="rect">
            <a:avLst/>
          </a:prstGeom>
        </p:spPr>
      </p:pic>
      <p:pic>
        <p:nvPicPr>
          <p:cNvPr id="13" name="object 13" descr="WARANGA BASIN FISH HABITAT INSTALLATION ...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10425" y="1657350"/>
            <a:ext cx="1514475" cy="781050"/>
          </a:xfrm>
          <a:prstGeom prst="rect">
            <a:avLst/>
          </a:prstGeom>
        </p:spPr>
      </p:pic>
      <p:pic>
        <p:nvPicPr>
          <p:cNvPr id="14" name="object 14" descr="Wangaratta Sustainability Network ...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2900" y="3190875"/>
            <a:ext cx="1838325" cy="923925"/>
          </a:xfrm>
          <a:prstGeom prst="rect">
            <a:avLst/>
          </a:prstGeom>
        </p:spPr>
      </p:pic>
      <p:pic>
        <p:nvPicPr>
          <p:cNvPr id="15" name="object 15" descr="Home - Australian Trout Foundation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1425" y="4324350"/>
            <a:ext cx="1638300" cy="942975"/>
          </a:xfrm>
          <a:prstGeom prst="rect">
            <a:avLst/>
          </a:prstGeom>
        </p:spPr>
      </p:pic>
      <p:pic>
        <p:nvPicPr>
          <p:cNvPr id="16" name="object 16" descr="APYAC - Albert Park Yachting &amp; Angling Club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5450" y="4324350"/>
            <a:ext cx="1514475" cy="914400"/>
          </a:xfrm>
          <a:prstGeom prst="rect">
            <a:avLst/>
          </a:prstGeom>
        </p:spPr>
      </p:pic>
      <p:pic>
        <p:nvPicPr>
          <p:cNvPr id="17" name="object 17" descr="Greater Shepparton City Council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1475" y="5229225"/>
            <a:ext cx="1085850" cy="1285875"/>
          </a:xfrm>
          <a:prstGeom prst="rect">
            <a:avLst/>
          </a:prstGeom>
        </p:spPr>
      </p:pic>
      <p:pic>
        <p:nvPicPr>
          <p:cNvPr id="18" name="object 18" descr="TLaWC – Taungurung Land &amp; Waters Council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3525" y="5334000"/>
            <a:ext cx="1943100" cy="866775"/>
          </a:xfrm>
          <a:prstGeom prst="rect">
            <a:avLst/>
          </a:prstGeom>
        </p:spPr>
      </p:pic>
      <p:pic>
        <p:nvPicPr>
          <p:cNvPr id="19" name="object 19" descr="Yorta Yorta Nations Aboriginal ...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43300" y="5362575"/>
            <a:ext cx="1257300" cy="1076325"/>
          </a:xfrm>
          <a:prstGeom prst="rect">
            <a:avLst/>
          </a:prstGeom>
        </p:spPr>
      </p:pic>
      <p:pic>
        <p:nvPicPr>
          <p:cNvPr id="20" name="object 20" descr="Yanco Creek System | Jerilderie NSW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867275" y="5362575"/>
            <a:ext cx="1085850" cy="1085850"/>
          </a:xfrm>
          <a:prstGeom prst="rect">
            <a:avLst/>
          </a:prstGeom>
        </p:spPr>
      </p:pic>
      <p:pic>
        <p:nvPicPr>
          <p:cNvPr id="21" name="object 21" descr="Downloads – Trellys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57400" y="742950"/>
            <a:ext cx="1619250" cy="8763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105650" y="3305175"/>
            <a:ext cx="2400300" cy="1962150"/>
            <a:chOff x="7105650" y="3305175"/>
            <a:chExt cx="2400300" cy="1962150"/>
          </a:xfrm>
        </p:grpSpPr>
        <p:pic>
          <p:nvPicPr>
            <p:cNvPr id="23" name="object 23" descr="Invasive Species Council ...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7675" y="3305175"/>
              <a:ext cx="1438275" cy="990600"/>
            </a:xfrm>
            <a:prstGeom prst="rect">
              <a:avLst/>
            </a:prstGeom>
          </p:spPr>
        </p:pic>
        <p:pic>
          <p:nvPicPr>
            <p:cNvPr id="24" name="object 24" descr="Environment Victoria | Environment Victoria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05650" y="4333875"/>
              <a:ext cx="1095375" cy="93345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000750" y="4352925"/>
            <a:ext cx="3095625" cy="2124075"/>
            <a:chOff x="6000750" y="4352925"/>
            <a:chExt cx="3095625" cy="2124075"/>
          </a:xfrm>
        </p:grpSpPr>
        <p:pic>
          <p:nvPicPr>
            <p:cNvPr id="26" name="object 26" descr="New South Wales Irrigators' Council ...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67700" y="4352925"/>
              <a:ext cx="828675" cy="1200150"/>
            </a:xfrm>
            <a:prstGeom prst="rect">
              <a:avLst/>
            </a:prstGeom>
          </p:spPr>
        </p:pic>
        <p:pic>
          <p:nvPicPr>
            <p:cNvPr id="27" name="object 27" descr="Dja Dja Wurrung - Storyland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00750" y="5362575"/>
              <a:ext cx="2238375" cy="1114425"/>
            </a:xfrm>
            <a:prstGeom prst="rect">
              <a:avLst/>
            </a:prstGeom>
          </p:spPr>
        </p:pic>
      </p:grpSp>
      <p:pic>
        <p:nvPicPr>
          <p:cNvPr id="28" name="object 28" descr="North Central Catchment Management ...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42900" y="762000"/>
            <a:ext cx="1657350" cy="857250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743325" y="666750"/>
            <a:ext cx="8029575" cy="3667125"/>
            <a:chOff x="3743325" y="666750"/>
            <a:chExt cx="8029575" cy="3667125"/>
          </a:xfrm>
        </p:grpSpPr>
        <p:pic>
          <p:nvPicPr>
            <p:cNvPr id="30" name="object 30" descr="Home - Charles Sturt University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91125" y="2486025"/>
              <a:ext cx="2305050" cy="666750"/>
            </a:xfrm>
            <a:prstGeom prst="rect">
              <a:avLst/>
            </a:prstGeom>
          </p:spPr>
        </p:pic>
        <p:pic>
          <p:nvPicPr>
            <p:cNvPr id="31" name="object 31" descr="About ARI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10200" y="3190875"/>
              <a:ext cx="1514475" cy="1047750"/>
            </a:xfrm>
            <a:prstGeom prst="rect">
              <a:avLst/>
            </a:prstGeom>
          </p:spPr>
        </p:pic>
        <p:pic>
          <p:nvPicPr>
            <p:cNvPr id="32" name="object 32" descr="VRFish Advocacy and Representation ...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91350" y="3276600"/>
              <a:ext cx="1000125" cy="1000125"/>
            </a:xfrm>
            <a:prstGeom prst="rect">
              <a:avLst/>
            </a:prstGeom>
          </p:spPr>
        </p:pic>
        <p:pic>
          <p:nvPicPr>
            <p:cNvPr id="33" name="object 33" descr="Bowfishing in NSW ??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57650" y="3209925"/>
              <a:ext cx="1247775" cy="1019175"/>
            </a:xfrm>
            <a:prstGeom prst="rect">
              <a:avLst/>
            </a:prstGeom>
          </p:spPr>
        </p:pic>
        <p:pic>
          <p:nvPicPr>
            <p:cNvPr id="34" name="object 34" descr="The Wedge Group | Consulting Engineers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29675" y="1638300"/>
              <a:ext cx="933450" cy="8286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824976" y="1633474"/>
              <a:ext cx="942975" cy="838200"/>
            </a:xfrm>
            <a:custGeom>
              <a:avLst/>
              <a:gdLst/>
              <a:ahLst/>
              <a:cxnLst/>
              <a:rect l="l" t="t" r="r" b="b"/>
              <a:pathLst>
                <a:path w="942975" h="838200">
                  <a:moveTo>
                    <a:pt x="0" y="838200"/>
                  </a:moveTo>
                  <a:lnTo>
                    <a:pt x="942975" y="838200"/>
                  </a:lnTo>
                  <a:lnTo>
                    <a:pt x="942975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Australian Fishing Trade Association ...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39325" y="1666875"/>
              <a:ext cx="838200" cy="838200"/>
            </a:xfrm>
            <a:prstGeom prst="rect">
              <a:avLst/>
            </a:prstGeom>
          </p:spPr>
        </p:pic>
        <p:pic>
          <p:nvPicPr>
            <p:cNvPr id="37" name="object 37" descr="Magazines / Books / Accessories - Boats ...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20000" y="2505075"/>
              <a:ext cx="1438275" cy="714375"/>
            </a:xfrm>
            <a:prstGeom prst="rect">
              <a:avLst/>
            </a:prstGeom>
          </p:spPr>
        </p:pic>
        <p:pic>
          <p:nvPicPr>
            <p:cNvPr id="38" name="object 38" descr="Tatong Anglers Group | Tatong VIC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772775" y="1657350"/>
              <a:ext cx="847725" cy="847725"/>
            </a:xfrm>
            <a:prstGeom prst="rect">
              <a:avLst/>
            </a:prstGeom>
          </p:spPr>
        </p:pic>
        <p:pic>
          <p:nvPicPr>
            <p:cNvPr id="39" name="object 39" descr="Agriculture - Ocean2Earth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43325" y="685800"/>
              <a:ext cx="1152525" cy="904875"/>
            </a:xfrm>
            <a:prstGeom prst="rect">
              <a:avLst/>
            </a:prstGeom>
          </p:spPr>
        </p:pic>
        <p:pic>
          <p:nvPicPr>
            <p:cNvPr id="40" name="object 40" descr="FRDC's – Circular Economy Program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53525" y="2543175"/>
              <a:ext cx="2076450" cy="695325"/>
            </a:xfrm>
            <a:prstGeom prst="rect">
              <a:avLst/>
            </a:prstGeom>
          </p:spPr>
        </p:pic>
        <p:pic>
          <p:nvPicPr>
            <p:cNvPr id="41" name="object 41" descr="Murray Darling Wetlands Working ...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62875" y="666750"/>
              <a:ext cx="2705100" cy="857250"/>
            </a:xfrm>
            <a:prstGeom prst="rect">
              <a:avLst/>
            </a:prstGeom>
          </p:spPr>
        </p:pic>
        <p:pic>
          <p:nvPicPr>
            <p:cNvPr id="42" name="object 42" descr="City of Greater Shepparton - Cities ...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772775" y="3324225"/>
              <a:ext cx="1000125" cy="990600"/>
            </a:xfrm>
            <a:prstGeom prst="rect">
              <a:avLst/>
            </a:prstGeom>
          </p:spPr>
        </p:pic>
        <p:pic>
          <p:nvPicPr>
            <p:cNvPr id="43" name="object 43" descr="Wangaratta &amp; District Sportfishing Club ...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24650" y="685800"/>
              <a:ext cx="981075" cy="866775"/>
            </a:xfrm>
            <a:prstGeom prst="rect">
              <a:avLst/>
            </a:prstGeom>
          </p:spPr>
        </p:pic>
        <p:pic>
          <p:nvPicPr>
            <p:cNvPr id="44" name="object 44" descr="RecFish SA - RecFish SA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563100" y="3343275"/>
              <a:ext cx="1162050" cy="990600"/>
            </a:xfrm>
            <a:prstGeom prst="rect">
              <a:avLst/>
            </a:prstGeom>
          </p:spPr>
        </p:pic>
        <p:pic>
          <p:nvPicPr>
            <p:cNvPr id="45" name="object 45" descr="Wimmera CMA | LinkedIn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962525" y="704850"/>
              <a:ext cx="771525" cy="876300"/>
            </a:xfrm>
            <a:prstGeom prst="rect">
              <a:avLst/>
            </a:prstGeom>
          </p:spPr>
        </p:pic>
        <p:pic>
          <p:nvPicPr>
            <p:cNvPr id="46" name="object 46" descr="Goulburn Broken CMA | LinkedIn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00725" y="695325"/>
              <a:ext cx="866775" cy="866775"/>
            </a:xfrm>
            <a:prstGeom prst="rect">
              <a:avLst/>
            </a:prstGeom>
          </p:spPr>
        </p:pic>
        <p:pic>
          <p:nvPicPr>
            <p:cNvPr id="47" name="object 47" descr="About Us — Victorian Seafood | See the ...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515600" y="685800"/>
              <a:ext cx="1181100" cy="838200"/>
            </a:xfrm>
            <a:prstGeom prst="rect">
              <a:avLst/>
            </a:prstGeom>
          </p:spPr>
        </p:pic>
      </p:grpSp>
      <p:pic>
        <p:nvPicPr>
          <p:cNvPr id="48" name="object 48" descr="North East CMA | Wodonga VIC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1125200" y="5686423"/>
            <a:ext cx="990600" cy="1085850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76" rIns="0" bIns="0" rtlCol="0" vert="horz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dirty="0" sz="3600" spc="-90"/>
              <a:t>Exploding</a:t>
            </a:r>
            <a:r>
              <a:rPr dirty="0" sz="3600" spc="-220"/>
              <a:t> </a:t>
            </a:r>
            <a:r>
              <a:rPr dirty="0" sz="3600" spc="-25"/>
              <a:t>carp</a:t>
            </a:r>
            <a:r>
              <a:rPr dirty="0" sz="3600" spc="-195"/>
              <a:t> </a:t>
            </a:r>
            <a:r>
              <a:rPr dirty="0" sz="3600" spc="-10"/>
              <a:t>populations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276225" y="19050"/>
            <a:ext cx="11915775" cy="6838950"/>
            <a:chOff x="276225" y="19050"/>
            <a:chExt cx="11915775" cy="68389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225" y="1762124"/>
              <a:ext cx="8591550" cy="5095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1500" y="19050"/>
              <a:ext cx="4000500" cy="681037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76" rIns="0" bIns="0" rtlCol="0" vert="horz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dirty="0" sz="3600" spc="-105"/>
              <a:t>Raising</a:t>
            </a:r>
            <a:r>
              <a:rPr dirty="0" sz="3600" spc="-235"/>
              <a:t> </a:t>
            </a:r>
            <a:r>
              <a:rPr dirty="0" sz="3600" spc="-60"/>
              <a:t>awareness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031557" y="2038667"/>
            <a:ext cx="4079875" cy="37153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Carpe</a:t>
            </a:r>
            <a:r>
              <a:rPr dirty="0" sz="215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Diem</a:t>
            </a:r>
            <a:r>
              <a:rPr dirty="0" sz="21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1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15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35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documentary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50" spc="-4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21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40">
                <a:solidFill>
                  <a:srgbClr val="FFFFFF"/>
                </a:solidFill>
                <a:latin typeface="Arial"/>
                <a:cs typeface="Arial"/>
              </a:rPr>
              <a:t>Fishing</a:t>
            </a:r>
            <a:r>
              <a:rPr dirty="0" sz="215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Forums</a:t>
            </a:r>
            <a:endParaRPr sz="2150">
              <a:latin typeface="Arial"/>
              <a:cs typeface="Arial"/>
            </a:endParaRPr>
          </a:p>
          <a:p>
            <a:pPr marL="12700" marR="852805">
              <a:lnSpc>
                <a:spcPct val="203799"/>
              </a:lnSpc>
              <a:spcBef>
                <a:spcPts val="75"/>
              </a:spcBef>
            </a:pPr>
            <a:r>
              <a:rPr dirty="0" sz="2150" spc="-45">
                <a:solidFill>
                  <a:srgbClr val="FFFFFF"/>
                </a:solidFill>
                <a:latin typeface="Arial"/>
                <a:cs typeface="Arial"/>
              </a:rPr>
              <a:t>Angling</a:t>
            </a:r>
            <a:r>
              <a:rPr dirty="0" sz="215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club</a:t>
            </a:r>
            <a:r>
              <a:rPr dirty="0" sz="21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presentations </a:t>
            </a:r>
            <a:r>
              <a:rPr dirty="0" sz="2150" spc="-40">
                <a:solidFill>
                  <a:srgbClr val="FFFFFF"/>
                </a:solidFill>
                <a:latin typeface="Arial"/>
                <a:cs typeface="Arial"/>
              </a:rPr>
              <a:t>Murray</a:t>
            </a:r>
            <a:r>
              <a:rPr dirty="0" sz="215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Codference</a:t>
            </a:r>
            <a:endParaRPr sz="2150">
              <a:latin typeface="Arial"/>
              <a:cs typeface="Arial"/>
            </a:endParaRPr>
          </a:p>
          <a:p>
            <a:pPr marL="12700" marR="841375">
              <a:lnSpc>
                <a:spcPts val="5330"/>
              </a:lnSpc>
              <a:spcBef>
                <a:spcPts val="365"/>
              </a:spcBef>
            </a:pPr>
            <a:r>
              <a:rPr dirty="0" sz="2150" spc="-100">
                <a:solidFill>
                  <a:srgbClr val="FFFFFF"/>
                </a:solidFill>
                <a:latin typeface="Arial"/>
                <a:cs typeface="Arial"/>
              </a:rPr>
              <a:t>Talk</a:t>
            </a:r>
            <a:r>
              <a:rPr dirty="0" sz="215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Wild</a:t>
            </a:r>
            <a:r>
              <a:rPr dirty="0" sz="215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65">
                <a:solidFill>
                  <a:srgbClr val="FFFFFF"/>
                </a:solidFill>
                <a:latin typeface="Arial"/>
                <a:cs typeface="Arial"/>
              </a:rPr>
              <a:t>Trout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Conference Carp</a:t>
            </a:r>
            <a:r>
              <a:rPr dirty="0" sz="215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harvest</a:t>
            </a:r>
            <a:r>
              <a:rPr dirty="0" sz="215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9125" y="2409825"/>
            <a:ext cx="3581400" cy="2057400"/>
          </a:xfrm>
          <a:prstGeom prst="rect">
            <a:avLst/>
          </a:prstGeom>
        </p:spPr>
      </p:pic>
      <p:pic>
        <p:nvPicPr>
          <p:cNvPr id="8" name="object 8" descr="A fish skeleton on a black background with Jack Daniel's in the background  AI-generated content may be incorrect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63025" y="161925"/>
            <a:ext cx="2143125" cy="214312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800663" y="2609850"/>
            <a:ext cx="3152775" cy="3200400"/>
            <a:chOff x="4800663" y="2609850"/>
            <a:chExt cx="3152775" cy="32004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0125" y="2619375"/>
              <a:ext cx="3133725" cy="31813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05426" y="2614612"/>
              <a:ext cx="3143250" cy="3190875"/>
            </a:xfrm>
            <a:custGeom>
              <a:avLst/>
              <a:gdLst/>
              <a:ahLst/>
              <a:cxnLst/>
              <a:rect l="l" t="t" r="r" b="b"/>
              <a:pathLst>
                <a:path w="3143250" h="3190875">
                  <a:moveTo>
                    <a:pt x="0" y="3190875"/>
                  </a:moveTo>
                  <a:lnTo>
                    <a:pt x="3143250" y="3190875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31908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7054" y="6634976"/>
            <a:ext cx="71818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>
                <a:latin typeface="Arial"/>
                <a:cs typeface="Arial"/>
              </a:rPr>
              <a:t>UNOFFICI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7472" y="6607809"/>
            <a:ext cx="1276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5468" y="6634976"/>
            <a:ext cx="8509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5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" y="3181350"/>
            <a:ext cx="6305550" cy="3552825"/>
            <a:chOff x="114300" y="3181350"/>
            <a:chExt cx="6305550" cy="3552825"/>
          </a:xfrm>
        </p:grpSpPr>
        <p:sp>
          <p:nvSpPr>
            <p:cNvPr id="8" name="object 8"/>
            <p:cNvSpPr/>
            <p:nvPr/>
          </p:nvSpPr>
          <p:spPr>
            <a:xfrm>
              <a:off x="838200" y="3248025"/>
              <a:ext cx="495300" cy="190500"/>
            </a:xfrm>
            <a:custGeom>
              <a:avLst/>
              <a:gdLst/>
              <a:ahLst/>
              <a:cxnLst/>
              <a:rect l="l" t="t" r="r" b="b"/>
              <a:pathLst>
                <a:path w="495300" h="190500">
                  <a:moveTo>
                    <a:pt x="4953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953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" y="3190875"/>
              <a:ext cx="6283203" cy="35337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9062" y="3186112"/>
              <a:ext cx="6296025" cy="3543300"/>
            </a:xfrm>
            <a:custGeom>
              <a:avLst/>
              <a:gdLst/>
              <a:ahLst/>
              <a:cxnLst/>
              <a:rect l="l" t="t" r="r" b="b"/>
              <a:pathLst>
                <a:path w="6296025" h="3543300">
                  <a:moveTo>
                    <a:pt x="0" y="3543300"/>
                  </a:moveTo>
                  <a:lnTo>
                    <a:pt x="6296025" y="3543300"/>
                  </a:lnTo>
                  <a:lnTo>
                    <a:pt x="6296025" y="0"/>
                  </a:lnTo>
                  <a:lnTo>
                    <a:pt x="0" y="0"/>
                  </a:lnTo>
                  <a:lnTo>
                    <a:pt x="0" y="35433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19275" y="3495675"/>
              <a:ext cx="676275" cy="304800"/>
            </a:xfrm>
            <a:custGeom>
              <a:avLst/>
              <a:gdLst/>
              <a:ahLst/>
              <a:cxnLst/>
              <a:rect l="l" t="t" r="r" b="b"/>
              <a:pathLst>
                <a:path w="676275" h="304800">
                  <a:moveTo>
                    <a:pt x="338200" y="0"/>
                  </a:moveTo>
                  <a:lnTo>
                    <a:pt x="277400" y="2454"/>
                  </a:lnTo>
                  <a:lnTo>
                    <a:pt x="220178" y="9530"/>
                  </a:lnTo>
                  <a:lnTo>
                    <a:pt x="167489" y="20799"/>
                  </a:lnTo>
                  <a:lnTo>
                    <a:pt x="120288" y="35831"/>
                  </a:lnTo>
                  <a:lnTo>
                    <a:pt x="79529" y="54197"/>
                  </a:lnTo>
                  <a:lnTo>
                    <a:pt x="46166" y="75466"/>
                  </a:lnTo>
                  <a:lnTo>
                    <a:pt x="5447" y="124997"/>
                  </a:lnTo>
                  <a:lnTo>
                    <a:pt x="0" y="152400"/>
                  </a:lnTo>
                  <a:lnTo>
                    <a:pt x="5447" y="179802"/>
                  </a:lnTo>
                  <a:lnTo>
                    <a:pt x="46166" y="229333"/>
                  </a:lnTo>
                  <a:lnTo>
                    <a:pt x="79529" y="250602"/>
                  </a:lnTo>
                  <a:lnTo>
                    <a:pt x="120288" y="268968"/>
                  </a:lnTo>
                  <a:lnTo>
                    <a:pt x="167489" y="284000"/>
                  </a:lnTo>
                  <a:lnTo>
                    <a:pt x="220178" y="295269"/>
                  </a:lnTo>
                  <a:lnTo>
                    <a:pt x="277400" y="302345"/>
                  </a:lnTo>
                  <a:lnTo>
                    <a:pt x="338200" y="304800"/>
                  </a:lnTo>
                  <a:lnTo>
                    <a:pt x="398964" y="302345"/>
                  </a:lnTo>
                  <a:lnTo>
                    <a:pt x="456156" y="295269"/>
                  </a:lnTo>
                  <a:lnTo>
                    <a:pt x="508823" y="284000"/>
                  </a:lnTo>
                  <a:lnTo>
                    <a:pt x="556008" y="268968"/>
                  </a:lnTo>
                  <a:lnTo>
                    <a:pt x="596756" y="250602"/>
                  </a:lnTo>
                  <a:lnTo>
                    <a:pt x="630112" y="229333"/>
                  </a:lnTo>
                  <a:lnTo>
                    <a:pt x="670827" y="179802"/>
                  </a:lnTo>
                  <a:lnTo>
                    <a:pt x="676275" y="152400"/>
                  </a:lnTo>
                  <a:lnTo>
                    <a:pt x="670827" y="124997"/>
                  </a:lnTo>
                  <a:lnTo>
                    <a:pt x="630112" y="75466"/>
                  </a:lnTo>
                  <a:lnTo>
                    <a:pt x="596756" y="54197"/>
                  </a:lnTo>
                  <a:lnTo>
                    <a:pt x="556008" y="35831"/>
                  </a:lnTo>
                  <a:lnTo>
                    <a:pt x="508823" y="20799"/>
                  </a:lnTo>
                  <a:lnTo>
                    <a:pt x="456156" y="9530"/>
                  </a:lnTo>
                  <a:lnTo>
                    <a:pt x="398964" y="2454"/>
                  </a:lnTo>
                  <a:lnTo>
                    <a:pt x="338200" y="0"/>
                  </a:lnTo>
                  <a:close/>
                </a:path>
              </a:pathLst>
            </a:custGeom>
            <a:solidFill>
              <a:srgbClr val="C00000">
                <a:alpha val="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19275" y="3495675"/>
              <a:ext cx="676275" cy="304800"/>
            </a:xfrm>
            <a:custGeom>
              <a:avLst/>
              <a:gdLst/>
              <a:ahLst/>
              <a:cxnLst/>
              <a:rect l="l" t="t" r="r" b="b"/>
              <a:pathLst>
                <a:path w="676275" h="304800">
                  <a:moveTo>
                    <a:pt x="0" y="152400"/>
                  </a:moveTo>
                  <a:lnTo>
                    <a:pt x="21154" y="99209"/>
                  </a:lnTo>
                  <a:lnTo>
                    <a:pt x="79529" y="54197"/>
                  </a:lnTo>
                  <a:lnTo>
                    <a:pt x="120288" y="35831"/>
                  </a:lnTo>
                  <a:lnTo>
                    <a:pt x="167489" y="20799"/>
                  </a:lnTo>
                  <a:lnTo>
                    <a:pt x="220178" y="9530"/>
                  </a:lnTo>
                  <a:lnTo>
                    <a:pt x="277400" y="2454"/>
                  </a:lnTo>
                  <a:lnTo>
                    <a:pt x="338200" y="0"/>
                  </a:lnTo>
                  <a:lnTo>
                    <a:pt x="398964" y="2454"/>
                  </a:lnTo>
                  <a:lnTo>
                    <a:pt x="456156" y="9530"/>
                  </a:lnTo>
                  <a:lnTo>
                    <a:pt x="508823" y="20799"/>
                  </a:lnTo>
                  <a:lnTo>
                    <a:pt x="556008" y="35831"/>
                  </a:lnTo>
                  <a:lnTo>
                    <a:pt x="596756" y="54197"/>
                  </a:lnTo>
                  <a:lnTo>
                    <a:pt x="630112" y="75466"/>
                  </a:lnTo>
                  <a:lnTo>
                    <a:pt x="670827" y="124997"/>
                  </a:lnTo>
                  <a:lnTo>
                    <a:pt x="676275" y="152400"/>
                  </a:lnTo>
                  <a:lnTo>
                    <a:pt x="670827" y="179802"/>
                  </a:lnTo>
                  <a:lnTo>
                    <a:pt x="630112" y="229333"/>
                  </a:lnTo>
                  <a:lnTo>
                    <a:pt x="596756" y="250602"/>
                  </a:lnTo>
                  <a:lnTo>
                    <a:pt x="556008" y="268968"/>
                  </a:lnTo>
                  <a:lnTo>
                    <a:pt x="508823" y="284000"/>
                  </a:lnTo>
                  <a:lnTo>
                    <a:pt x="456156" y="295269"/>
                  </a:lnTo>
                  <a:lnTo>
                    <a:pt x="398964" y="302345"/>
                  </a:lnTo>
                  <a:lnTo>
                    <a:pt x="338200" y="304800"/>
                  </a:lnTo>
                  <a:lnTo>
                    <a:pt x="277400" y="302345"/>
                  </a:lnTo>
                  <a:lnTo>
                    <a:pt x="220178" y="295269"/>
                  </a:lnTo>
                  <a:lnTo>
                    <a:pt x="167489" y="284000"/>
                  </a:lnTo>
                  <a:lnTo>
                    <a:pt x="120288" y="268968"/>
                  </a:lnTo>
                  <a:lnTo>
                    <a:pt x="79529" y="250602"/>
                  </a:lnTo>
                  <a:lnTo>
                    <a:pt x="46166" y="229333"/>
                  </a:lnTo>
                  <a:lnTo>
                    <a:pt x="5447" y="179802"/>
                  </a:lnTo>
                  <a:lnTo>
                    <a:pt x="0" y="1524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76" rIns="0" bIns="0" rtlCol="0" vert="horz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dirty="0" sz="3600" spc="-100"/>
              <a:t>Strong</a:t>
            </a:r>
            <a:r>
              <a:rPr dirty="0" sz="3600" spc="-195"/>
              <a:t> </a:t>
            </a:r>
            <a:r>
              <a:rPr dirty="0" sz="3600"/>
              <a:t>support</a:t>
            </a:r>
            <a:r>
              <a:rPr dirty="0" sz="3600" spc="-220"/>
              <a:t> </a:t>
            </a:r>
            <a:r>
              <a:rPr dirty="0" sz="3600"/>
              <a:t>for</a:t>
            </a:r>
            <a:r>
              <a:rPr dirty="0" sz="3600" spc="-260"/>
              <a:t> </a:t>
            </a:r>
            <a:r>
              <a:rPr dirty="0" sz="3600" spc="-35"/>
              <a:t>more</a:t>
            </a:r>
            <a:r>
              <a:rPr dirty="0" sz="3600" spc="-195"/>
              <a:t> </a:t>
            </a:r>
            <a:r>
              <a:rPr dirty="0" sz="3600"/>
              <a:t>action</a:t>
            </a:r>
            <a:r>
              <a:rPr dirty="0" sz="3600" spc="-210"/>
              <a:t> </a:t>
            </a:r>
            <a:r>
              <a:rPr dirty="0" sz="3600" spc="-45"/>
              <a:t>on</a:t>
            </a:r>
            <a:r>
              <a:rPr dirty="0" sz="3600" spc="-135"/>
              <a:t> </a:t>
            </a:r>
            <a:r>
              <a:rPr dirty="0" sz="3600" spc="-20"/>
              <a:t>carp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1031557" y="1695513"/>
            <a:ext cx="47999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3,000+</a:t>
            </a:r>
            <a:r>
              <a:rPr dirty="0" sz="24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Murray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Cod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fishers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915588" y="123761"/>
            <a:ext cx="2162175" cy="2714625"/>
            <a:chOff x="9915588" y="123761"/>
            <a:chExt cx="2162175" cy="271462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5050" y="133349"/>
              <a:ext cx="2143125" cy="26955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20351" y="128523"/>
              <a:ext cx="2152650" cy="2705100"/>
            </a:xfrm>
            <a:custGeom>
              <a:avLst/>
              <a:gdLst/>
              <a:ahLst/>
              <a:cxnLst/>
              <a:rect l="l" t="t" r="r" b="b"/>
              <a:pathLst>
                <a:path w="2152650" h="2705100">
                  <a:moveTo>
                    <a:pt x="0" y="2705100"/>
                  </a:moveTo>
                  <a:lnTo>
                    <a:pt x="2152650" y="2705100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486588" y="3181350"/>
            <a:ext cx="5667375" cy="3571875"/>
            <a:chOff x="6486588" y="3181350"/>
            <a:chExt cx="5667375" cy="357187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6050" y="3190939"/>
              <a:ext cx="5638864" cy="35527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91351" y="3186112"/>
              <a:ext cx="5657850" cy="3562350"/>
            </a:xfrm>
            <a:custGeom>
              <a:avLst/>
              <a:gdLst/>
              <a:ahLst/>
              <a:cxnLst/>
              <a:rect l="l" t="t" r="r" b="b"/>
              <a:pathLst>
                <a:path w="5657850" h="3562350">
                  <a:moveTo>
                    <a:pt x="0" y="3562350"/>
                  </a:moveTo>
                  <a:lnTo>
                    <a:pt x="5657850" y="3562350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35623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515225" y="3800475"/>
              <a:ext cx="1181100" cy="352425"/>
            </a:xfrm>
            <a:custGeom>
              <a:avLst/>
              <a:gdLst/>
              <a:ahLst/>
              <a:cxnLst/>
              <a:rect l="l" t="t" r="r" b="b"/>
              <a:pathLst>
                <a:path w="1181100" h="352425">
                  <a:moveTo>
                    <a:pt x="590550" y="0"/>
                  </a:moveTo>
                  <a:lnTo>
                    <a:pt x="521682" y="1185"/>
                  </a:lnTo>
                  <a:lnTo>
                    <a:pt x="455147" y="4652"/>
                  </a:lnTo>
                  <a:lnTo>
                    <a:pt x="391388" y="10269"/>
                  </a:lnTo>
                  <a:lnTo>
                    <a:pt x="330847" y="17904"/>
                  </a:lnTo>
                  <a:lnTo>
                    <a:pt x="273970" y="27424"/>
                  </a:lnTo>
                  <a:lnTo>
                    <a:pt x="221197" y="38698"/>
                  </a:lnTo>
                  <a:lnTo>
                    <a:pt x="172974" y="51593"/>
                  </a:lnTo>
                  <a:lnTo>
                    <a:pt x="129742" y="65977"/>
                  </a:lnTo>
                  <a:lnTo>
                    <a:pt x="91945" y="81718"/>
                  </a:lnTo>
                  <a:lnTo>
                    <a:pt x="34429" y="116742"/>
                  </a:lnTo>
                  <a:lnTo>
                    <a:pt x="3973" y="155606"/>
                  </a:lnTo>
                  <a:lnTo>
                    <a:pt x="0" y="176149"/>
                  </a:lnTo>
                  <a:lnTo>
                    <a:pt x="3973" y="196716"/>
                  </a:lnTo>
                  <a:lnTo>
                    <a:pt x="34429" y="235621"/>
                  </a:lnTo>
                  <a:lnTo>
                    <a:pt x="91945" y="270672"/>
                  </a:lnTo>
                  <a:lnTo>
                    <a:pt x="129742" y="286423"/>
                  </a:lnTo>
                  <a:lnTo>
                    <a:pt x="172974" y="300815"/>
                  </a:lnTo>
                  <a:lnTo>
                    <a:pt x="221197" y="313716"/>
                  </a:lnTo>
                  <a:lnTo>
                    <a:pt x="273970" y="324994"/>
                  </a:lnTo>
                  <a:lnTo>
                    <a:pt x="330847" y="334517"/>
                  </a:lnTo>
                  <a:lnTo>
                    <a:pt x="391388" y="342154"/>
                  </a:lnTo>
                  <a:lnTo>
                    <a:pt x="455147" y="347772"/>
                  </a:lnTo>
                  <a:lnTo>
                    <a:pt x="521682" y="351239"/>
                  </a:lnTo>
                  <a:lnTo>
                    <a:pt x="590550" y="352425"/>
                  </a:lnTo>
                  <a:lnTo>
                    <a:pt x="659417" y="351239"/>
                  </a:lnTo>
                  <a:lnTo>
                    <a:pt x="725952" y="347772"/>
                  </a:lnTo>
                  <a:lnTo>
                    <a:pt x="789711" y="342154"/>
                  </a:lnTo>
                  <a:lnTo>
                    <a:pt x="850252" y="334517"/>
                  </a:lnTo>
                  <a:lnTo>
                    <a:pt x="907129" y="324994"/>
                  </a:lnTo>
                  <a:lnTo>
                    <a:pt x="959902" y="313716"/>
                  </a:lnTo>
                  <a:lnTo>
                    <a:pt x="1008126" y="300815"/>
                  </a:lnTo>
                  <a:lnTo>
                    <a:pt x="1051357" y="286423"/>
                  </a:lnTo>
                  <a:lnTo>
                    <a:pt x="1089154" y="270672"/>
                  </a:lnTo>
                  <a:lnTo>
                    <a:pt x="1146670" y="235621"/>
                  </a:lnTo>
                  <a:lnTo>
                    <a:pt x="1177126" y="196716"/>
                  </a:lnTo>
                  <a:lnTo>
                    <a:pt x="1181100" y="176149"/>
                  </a:lnTo>
                  <a:lnTo>
                    <a:pt x="1177126" y="155606"/>
                  </a:lnTo>
                  <a:lnTo>
                    <a:pt x="1146670" y="116742"/>
                  </a:lnTo>
                  <a:lnTo>
                    <a:pt x="1089154" y="81718"/>
                  </a:lnTo>
                  <a:lnTo>
                    <a:pt x="1051357" y="65977"/>
                  </a:lnTo>
                  <a:lnTo>
                    <a:pt x="1008126" y="51593"/>
                  </a:lnTo>
                  <a:lnTo>
                    <a:pt x="959902" y="38698"/>
                  </a:lnTo>
                  <a:lnTo>
                    <a:pt x="907129" y="27424"/>
                  </a:lnTo>
                  <a:lnTo>
                    <a:pt x="850252" y="17904"/>
                  </a:lnTo>
                  <a:lnTo>
                    <a:pt x="789711" y="10269"/>
                  </a:lnTo>
                  <a:lnTo>
                    <a:pt x="725952" y="4652"/>
                  </a:lnTo>
                  <a:lnTo>
                    <a:pt x="659417" y="118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C00000">
                <a:alpha val="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15225" y="3800475"/>
              <a:ext cx="1181100" cy="352425"/>
            </a:xfrm>
            <a:custGeom>
              <a:avLst/>
              <a:gdLst/>
              <a:ahLst/>
              <a:cxnLst/>
              <a:rect l="l" t="t" r="r" b="b"/>
              <a:pathLst>
                <a:path w="1181100" h="352425">
                  <a:moveTo>
                    <a:pt x="0" y="176149"/>
                  </a:moveTo>
                  <a:lnTo>
                    <a:pt x="15597" y="135760"/>
                  </a:lnTo>
                  <a:lnTo>
                    <a:pt x="60026" y="98684"/>
                  </a:lnTo>
                  <a:lnTo>
                    <a:pt x="129742" y="65977"/>
                  </a:lnTo>
                  <a:lnTo>
                    <a:pt x="172974" y="51593"/>
                  </a:lnTo>
                  <a:lnTo>
                    <a:pt x="221197" y="38698"/>
                  </a:lnTo>
                  <a:lnTo>
                    <a:pt x="273970" y="27424"/>
                  </a:lnTo>
                  <a:lnTo>
                    <a:pt x="330847" y="17904"/>
                  </a:lnTo>
                  <a:lnTo>
                    <a:pt x="391388" y="10269"/>
                  </a:lnTo>
                  <a:lnTo>
                    <a:pt x="455147" y="4652"/>
                  </a:lnTo>
                  <a:lnTo>
                    <a:pt x="521682" y="1185"/>
                  </a:lnTo>
                  <a:lnTo>
                    <a:pt x="590550" y="0"/>
                  </a:lnTo>
                  <a:lnTo>
                    <a:pt x="659417" y="1185"/>
                  </a:lnTo>
                  <a:lnTo>
                    <a:pt x="725952" y="4652"/>
                  </a:lnTo>
                  <a:lnTo>
                    <a:pt x="789711" y="10269"/>
                  </a:lnTo>
                  <a:lnTo>
                    <a:pt x="850252" y="17904"/>
                  </a:lnTo>
                  <a:lnTo>
                    <a:pt x="907129" y="27424"/>
                  </a:lnTo>
                  <a:lnTo>
                    <a:pt x="959902" y="38698"/>
                  </a:lnTo>
                  <a:lnTo>
                    <a:pt x="1008126" y="51593"/>
                  </a:lnTo>
                  <a:lnTo>
                    <a:pt x="1051357" y="65977"/>
                  </a:lnTo>
                  <a:lnTo>
                    <a:pt x="1089154" y="81718"/>
                  </a:lnTo>
                  <a:lnTo>
                    <a:pt x="1146670" y="116742"/>
                  </a:lnTo>
                  <a:lnTo>
                    <a:pt x="1177126" y="155606"/>
                  </a:lnTo>
                  <a:lnTo>
                    <a:pt x="1181100" y="176149"/>
                  </a:lnTo>
                  <a:lnTo>
                    <a:pt x="1177126" y="196716"/>
                  </a:lnTo>
                  <a:lnTo>
                    <a:pt x="1146670" y="235621"/>
                  </a:lnTo>
                  <a:lnTo>
                    <a:pt x="1089154" y="270672"/>
                  </a:lnTo>
                  <a:lnTo>
                    <a:pt x="1051357" y="286423"/>
                  </a:lnTo>
                  <a:lnTo>
                    <a:pt x="1008126" y="300815"/>
                  </a:lnTo>
                  <a:lnTo>
                    <a:pt x="959902" y="313716"/>
                  </a:lnTo>
                  <a:lnTo>
                    <a:pt x="907129" y="324994"/>
                  </a:lnTo>
                  <a:lnTo>
                    <a:pt x="850252" y="334517"/>
                  </a:lnTo>
                  <a:lnTo>
                    <a:pt x="789711" y="342154"/>
                  </a:lnTo>
                  <a:lnTo>
                    <a:pt x="725952" y="347772"/>
                  </a:lnTo>
                  <a:lnTo>
                    <a:pt x="659417" y="351239"/>
                  </a:lnTo>
                  <a:lnTo>
                    <a:pt x="590550" y="352425"/>
                  </a:lnTo>
                  <a:lnTo>
                    <a:pt x="521682" y="351239"/>
                  </a:lnTo>
                  <a:lnTo>
                    <a:pt x="455147" y="347772"/>
                  </a:lnTo>
                  <a:lnTo>
                    <a:pt x="391388" y="342154"/>
                  </a:lnTo>
                  <a:lnTo>
                    <a:pt x="330847" y="334517"/>
                  </a:lnTo>
                  <a:lnTo>
                    <a:pt x="273970" y="324994"/>
                  </a:lnTo>
                  <a:lnTo>
                    <a:pt x="221197" y="313716"/>
                  </a:lnTo>
                  <a:lnTo>
                    <a:pt x="172974" y="300815"/>
                  </a:lnTo>
                  <a:lnTo>
                    <a:pt x="129742" y="286423"/>
                  </a:lnTo>
                  <a:lnTo>
                    <a:pt x="91945" y="270672"/>
                  </a:lnTo>
                  <a:lnTo>
                    <a:pt x="34429" y="235621"/>
                  </a:lnTo>
                  <a:lnTo>
                    <a:pt x="3973" y="196716"/>
                  </a:lnTo>
                  <a:lnTo>
                    <a:pt x="0" y="17614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98754" y="2685351"/>
            <a:ext cx="17945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Key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5354" y="2637155"/>
            <a:ext cx="307975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7054" y="6634976"/>
            <a:ext cx="22479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25">
                <a:latin typeface="Arial"/>
                <a:cs typeface="Arial"/>
              </a:rPr>
              <a:t>UN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5899" y="6634976"/>
            <a:ext cx="68453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>
                <a:latin typeface="Arial"/>
                <a:cs typeface="Arial"/>
              </a:rPr>
              <a:t>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8200" y="1066736"/>
            <a:ext cx="7439659" cy="5796280"/>
            <a:chOff x="838200" y="1066736"/>
            <a:chExt cx="7439659" cy="5796280"/>
          </a:xfrm>
        </p:grpSpPr>
        <p:sp>
          <p:nvSpPr>
            <p:cNvPr id="7" name="object 7"/>
            <p:cNvSpPr/>
            <p:nvPr/>
          </p:nvSpPr>
          <p:spPr>
            <a:xfrm>
              <a:off x="838200" y="3248025"/>
              <a:ext cx="495300" cy="190500"/>
            </a:xfrm>
            <a:custGeom>
              <a:avLst/>
              <a:gdLst/>
              <a:ahLst/>
              <a:cxnLst/>
              <a:rect l="l" t="t" r="r" b="b"/>
              <a:pathLst>
                <a:path w="495300" h="190500">
                  <a:moveTo>
                    <a:pt x="4953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4953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25" y="1076325"/>
              <a:ext cx="3133725" cy="38481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95362" y="1071499"/>
              <a:ext cx="3143250" cy="3857625"/>
            </a:xfrm>
            <a:custGeom>
              <a:avLst/>
              <a:gdLst/>
              <a:ahLst/>
              <a:cxnLst/>
              <a:rect l="l" t="t" r="r" b="b"/>
              <a:pathLst>
                <a:path w="3143250" h="3857625">
                  <a:moveTo>
                    <a:pt x="0" y="3857625"/>
                  </a:moveTo>
                  <a:lnTo>
                    <a:pt x="3143250" y="3857625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38576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866900"/>
              <a:ext cx="3133725" cy="31146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66901" y="1862074"/>
              <a:ext cx="3143250" cy="3124200"/>
            </a:xfrm>
            <a:custGeom>
              <a:avLst/>
              <a:gdLst/>
              <a:ahLst/>
              <a:cxnLst/>
              <a:rect l="l" t="t" r="r" b="b"/>
              <a:pathLst>
                <a:path w="3143250" h="3124200">
                  <a:moveTo>
                    <a:pt x="0" y="3124200"/>
                  </a:moveTo>
                  <a:lnTo>
                    <a:pt x="3143250" y="3124200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2125" y="2495550"/>
              <a:ext cx="3124200" cy="26193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57425" y="2490724"/>
              <a:ext cx="3133725" cy="2628900"/>
            </a:xfrm>
            <a:custGeom>
              <a:avLst/>
              <a:gdLst/>
              <a:ahLst/>
              <a:cxnLst/>
              <a:rect l="l" t="t" r="r" b="b"/>
              <a:pathLst>
                <a:path w="3133725" h="2628900">
                  <a:moveTo>
                    <a:pt x="0" y="2628900"/>
                  </a:moveTo>
                  <a:lnTo>
                    <a:pt x="3133725" y="2628900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26289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8825" y="2905125"/>
              <a:ext cx="3133725" cy="30289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24125" y="2900362"/>
              <a:ext cx="3143250" cy="3038475"/>
            </a:xfrm>
            <a:custGeom>
              <a:avLst/>
              <a:gdLst/>
              <a:ahLst/>
              <a:cxnLst/>
              <a:rect l="l" t="t" r="r" b="b"/>
              <a:pathLst>
                <a:path w="3143250" h="3038475">
                  <a:moveTo>
                    <a:pt x="0" y="3038475"/>
                  </a:moveTo>
                  <a:lnTo>
                    <a:pt x="3143250" y="3038475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30384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4575" y="3248025"/>
              <a:ext cx="2847975" cy="28289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09875" y="3243262"/>
              <a:ext cx="2857500" cy="2838450"/>
            </a:xfrm>
            <a:custGeom>
              <a:avLst/>
              <a:gdLst/>
              <a:ahLst/>
              <a:cxnLst/>
              <a:rect l="l" t="t" r="r" b="b"/>
              <a:pathLst>
                <a:path w="2857500" h="2838450">
                  <a:moveTo>
                    <a:pt x="0" y="2838450"/>
                  </a:moveTo>
                  <a:lnTo>
                    <a:pt x="2857500" y="2838450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28384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5550" y="3409950"/>
              <a:ext cx="3124200" cy="31146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90851" y="3405187"/>
              <a:ext cx="3133725" cy="3124200"/>
            </a:xfrm>
            <a:custGeom>
              <a:avLst/>
              <a:gdLst/>
              <a:ahLst/>
              <a:cxnLst/>
              <a:rect l="l" t="t" r="r" b="b"/>
              <a:pathLst>
                <a:path w="3133725" h="3124200">
                  <a:moveTo>
                    <a:pt x="0" y="3124200"/>
                  </a:moveTo>
                  <a:lnTo>
                    <a:pt x="3133725" y="3124200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0350" y="3629023"/>
              <a:ext cx="3124200" cy="32289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95651" y="3624262"/>
              <a:ext cx="3133725" cy="3234055"/>
            </a:xfrm>
            <a:custGeom>
              <a:avLst/>
              <a:gdLst/>
              <a:ahLst/>
              <a:cxnLst/>
              <a:rect l="l" t="t" r="r" b="b"/>
              <a:pathLst>
                <a:path w="3133725" h="3234054">
                  <a:moveTo>
                    <a:pt x="3133725" y="3233737"/>
                  </a:moveTo>
                  <a:lnTo>
                    <a:pt x="3133725" y="0"/>
                  </a:lnTo>
                  <a:lnTo>
                    <a:pt x="0" y="0"/>
                  </a:lnTo>
                  <a:lnTo>
                    <a:pt x="0" y="323373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8575" y="2886073"/>
              <a:ext cx="3165475" cy="39623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33876" y="2881312"/>
              <a:ext cx="3190875" cy="3971925"/>
            </a:xfrm>
            <a:custGeom>
              <a:avLst/>
              <a:gdLst/>
              <a:ahLst/>
              <a:cxnLst/>
              <a:rect l="l" t="t" r="r" b="b"/>
              <a:pathLst>
                <a:path w="3190875" h="3971925">
                  <a:moveTo>
                    <a:pt x="0" y="3971925"/>
                  </a:moveTo>
                  <a:lnTo>
                    <a:pt x="3190875" y="3971925"/>
                  </a:lnTo>
                  <a:lnTo>
                    <a:pt x="3190875" y="0"/>
                  </a:lnTo>
                  <a:lnTo>
                    <a:pt x="0" y="0"/>
                  </a:lnTo>
                  <a:lnTo>
                    <a:pt x="0" y="39719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2900" y="2305050"/>
              <a:ext cx="3133725" cy="31146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48201" y="2300224"/>
              <a:ext cx="3143250" cy="3124200"/>
            </a:xfrm>
            <a:custGeom>
              <a:avLst/>
              <a:gdLst/>
              <a:ahLst/>
              <a:cxnLst/>
              <a:rect l="l" t="t" r="r" b="b"/>
              <a:pathLst>
                <a:path w="3143250" h="3124200">
                  <a:moveTo>
                    <a:pt x="0" y="3124200"/>
                  </a:moveTo>
                  <a:lnTo>
                    <a:pt x="3143250" y="3124200"/>
                  </a:lnTo>
                  <a:lnTo>
                    <a:pt x="314325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33925" y="1524000"/>
              <a:ext cx="3267075" cy="40481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9226" y="1519174"/>
              <a:ext cx="3276600" cy="4057650"/>
            </a:xfrm>
            <a:custGeom>
              <a:avLst/>
              <a:gdLst/>
              <a:ahLst/>
              <a:cxnLst/>
              <a:rect l="l" t="t" r="r" b="b"/>
              <a:pathLst>
                <a:path w="3276600" h="4057650">
                  <a:moveTo>
                    <a:pt x="0" y="4057650"/>
                  </a:moveTo>
                  <a:lnTo>
                    <a:pt x="3276600" y="4057650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40576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10125" y="2533650"/>
              <a:ext cx="3457575" cy="34099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05426" y="2528887"/>
              <a:ext cx="3467100" cy="3419475"/>
            </a:xfrm>
            <a:custGeom>
              <a:avLst/>
              <a:gdLst/>
              <a:ahLst/>
              <a:cxnLst/>
              <a:rect l="l" t="t" r="r" b="b"/>
              <a:pathLst>
                <a:path w="3467100" h="3419475">
                  <a:moveTo>
                    <a:pt x="0" y="3419475"/>
                  </a:moveTo>
                  <a:lnTo>
                    <a:pt x="3467100" y="3419475"/>
                  </a:lnTo>
                  <a:lnTo>
                    <a:pt x="3467100" y="0"/>
                  </a:lnTo>
                  <a:lnTo>
                    <a:pt x="0" y="0"/>
                  </a:lnTo>
                  <a:lnTo>
                    <a:pt x="0" y="34194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$PPTXTitle"/>
          <p:cNvSpPr txBox="1">
            <a:spLocks noGrp="1"/>
          </p:cNvSpPr>
          <p:nvPr>
            <p:ph type="title"/>
          </p:nvPr>
        </p:nvSpPr>
        <p:spPr>
          <a:xfrm>
            <a:off x="1031557" y="371474"/>
            <a:ext cx="258445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40"/>
              <a:t>Social</a:t>
            </a:r>
            <a:r>
              <a:rPr dirty="0" sz="3600" spc="-250"/>
              <a:t> </a:t>
            </a:r>
            <a:r>
              <a:rPr dirty="0" sz="3600" spc="-20"/>
              <a:t>media</a:t>
            </a:r>
            <a:endParaRPr sz="3600"/>
          </a:p>
        </p:txBody>
      </p:sp>
      <p:grpSp>
        <p:nvGrpSpPr>
          <p:cNvPr id="31" name="object 31"/>
          <p:cNvGrpSpPr/>
          <p:nvPr/>
        </p:nvGrpSpPr>
        <p:grpSpPr>
          <a:xfrm>
            <a:off x="8463026" y="433323"/>
            <a:ext cx="3543300" cy="4476750"/>
            <a:chOff x="8463026" y="433323"/>
            <a:chExt cx="3543300" cy="4476750"/>
          </a:xfrm>
        </p:grpSpPr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5825" y="476249"/>
              <a:ext cx="3409950" cy="442912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463026" y="433323"/>
              <a:ext cx="3543300" cy="4476750"/>
            </a:xfrm>
            <a:custGeom>
              <a:avLst/>
              <a:gdLst/>
              <a:ahLst/>
              <a:cxnLst/>
              <a:rect l="l" t="t" r="r" b="b"/>
              <a:pathLst>
                <a:path w="3543300" h="4476750">
                  <a:moveTo>
                    <a:pt x="3543300" y="0"/>
                  </a:moveTo>
                  <a:lnTo>
                    <a:pt x="0" y="0"/>
                  </a:lnTo>
                  <a:lnTo>
                    <a:pt x="0" y="4476750"/>
                  </a:lnTo>
                  <a:lnTo>
                    <a:pt x="3543300" y="4476750"/>
                  </a:lnTo>
                  <a:lnTo>
                    <a:pt x="3543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8463026" y="433323"/>
            <a:ext cx="3543300" cy="447675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185"/>
              </a:spcBef>
            </a:pP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VFA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142,000</a:t>
            </a:r>
            <a:r>
              <a:rPr dirty="0" sz="2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Facebook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followers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Instagram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r>
              <a:rPr dirty="0" sz="2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Linkedin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0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Diem</a:t>
            </a:r>
            <a:endParaRPr sz="2000">
              <a:latin typeface="Arial"/>
              <a:cs typeface="Arial"/>
            </a:endParaRPr>
          </a:p>
          <a:p>
            <a:pPr marL="90170" marR="702945">
              <a:lnSpc>
                <a:spcPct val="200300"/>
              </a:lnSpc>
            </a:pP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posts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dirty="0" sz="2000" spc="-155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0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tube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12,000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1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0"/>
              <a:t>Help</a:t>
            </a:r>
            <a:r>
              <a:rPr dirty="0" sz="3600" spc="-225"/>
              <a:t> </a:t>
            </a:r>
            <a:r>
              <a:rPr dirty="0" sz="3600"/>
              <a:t>from</a:t>
            </a:r>
            <a:r>
              <a:rPr dirty="0" sz="3600" spc="-220"/>
              <a:t> </a:t>
            </a:r>
            <a:r>
              <a:rPr dirty="0" sz="3600" spc="-45"/>
              <a:t>Australian</a:t>
            </a:r>
            <a:r>
              <a:rPr dirty="0" sz="3600" spc="-260"/>
              <a:t> </a:t>
            </a:r>
            <a:r>
              <a:rPr dirty="0" sz="3600" spc="-45"/>
              <a:t>Government?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14375" y="2140267"/>
            <a:ext cx="8364220" cy="23983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Dept.</a:t>
            </a:r>
            <a:r>
              <a:rPr dirty="0" sz="215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1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Agriculture,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Arial"/>
                <a:cs typeface="Arial"/>
              </a:rPr>
              <a:t>Fisheries</a:t>
            </a:r>
            <a:r>
              <a:rPr dirty="0" sz="21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Forestry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15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DAFF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(Carp</a:t>
            </a:r>
            <a:r>
              <a:rPr dirty="0" sz="21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Virus</a:t>
            </a:r>
            <a:r>
              <a:rPr dirty="0" sz="21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55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1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45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dirty="0" sz="215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3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2150" spc="-50">
                <a:solidFill>
                  <a:srgbClr val="FFFFFF"/>
                </a:solidFill>
                <a:latin typeface="Arial"/>
                <a:cs typeface="Arial"/>
              </a:rPr>
              <a:t> &amp;</a:t>
            </a:r>
            <a:r>
              <a:rPr dirty="0" sz="215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field</a:t>
            </a:r>
            <a:r>
              <a:rPr dirty="0" sz="215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trial</a:t>
            </a:r>
            <a:r>
              <a:rPr dirty="0" sz="21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proposal)</a:t>
            </a:r>
            <a:r>
              <a:rPr dirty="0" sz="21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dirty="0" sz="2150" spc="-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0000"/>
                </a:solidFill>
                <a:latin typeface="Arial"/>
                <a:cs typeface="Arial"/>
              </a:rPr>
              <a:t>progressed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Dept.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45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dirty="0" sz="21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10">
                <a:solidFill>
                  <a:srgbClr val="FFFFFF"/>
                </a:solidFill>
                <a:latin typeface="Arial"/>
                <a:cs typeface="Arial"/>
              </a:rPr>
              <a:t>Energy,</a:t>
            </a:r>
            <a:r>
              <a:rPr dirty="0" sz="21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1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dirty="0" sz="21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1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Arial"/>
                <a:cs typeface="Arial"/>
              </a:rPr>
              <a:t>Water</a:t>
            </a:r>
            <a:r>
              <a:rPr dirty="0" sz="21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15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45">
                <a:solidFill>
                  <a:srgbClr val="FFFFFF"/>
                </a:solidFill>
                <a:latin typeface="Arial"/>
                <a:cs typeface="Arial"/>
              </a:rPr>
              <a:t>DCCEEW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(Submission</a:t>
            </a:r>
            <a:r>
              <a:rPr dirty="0" sz="215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1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1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55">
                <a:solidFill>
                  <a:srgbClr val="FFFFFF"/>
                </a:solidFill>
                <a:latin typeface="Arial"/>
                <a:cs typeface="Arial"/>
              </a:rPr>
              <a:t>Threat</a:t>
            </a:r>
            <a:r>
              <a:rPr dirty="0" sz="21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Abatement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Arial"/>
                <a:cs typeface="Arial"/>
              </a:rPr>
              <a:t>Plan)</a:t>
            </a:r>
            <a:r>
              <a:rPr dirty="0" sz="21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dirty="0" sz="2150" spc="-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0000"/>
                </a:solidFill>
                <a:latin typeface="Arial"/>
                <a:cs typeface="Arial"/>
              </a:rPr>
              <a:t>progressed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50" spc="-40">
                <a:solidFill>
                  <a:srgbClr val="FFFFFF"/>
                </a:solidFill>
                <a:latin typeface="Arial"/>
                <a:cs typeface="Arial"/>
              </a:rPr>
              <a:t>Murray</a:t>
            </a:r>
            <a:r>
              <a:rPr dirty="0" sz="215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Darling</a:t>
            </a:r>
            <a:r>
              <a:rPr dirty="0" sz="215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30">
                <a:solidFill>
                  <a:srgbClr val="FFFFFF"/>
                </a:solidFill>
                <a:latin typeface="Arial"/>
                <a:cs typeface="Arial"/>
              </a:rPr>
              <a:t>Basin</a:t>
            </a:r>
            <a:r>
              <a:rPr dirty="0" sz="215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Authority</a:t>
            </a:r>
            <a:r>
              <a:rPr dirty="0" sz="215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"/>
                <a:cs typeface="Arial"/>
              </a:rPr>
              <a:t>(Submission</a:t>
            </a:r>
            <a:r>
              <a:rPr dirty="0" sz="21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1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125">
                <a:solidFill>
                  <a:srgbClr val="FFFFFF"/>
                </a:solidFill>
                <a:latin typeface="Arial"/>
                <a:cs typeface="Arial"/>
              </a:rPr>
              <a:t>MDBA</a:t>
            </a:r>
            <a:r>
              <a:rPr dirty="0" sz="21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Arial"/>
                <a:cs typeface="Arial"/>
              </a:rPr>
              <a:t>review)</a:t>
            </a:r>
            <a:r>
              <a:rPr dirty="0" sz="21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E97031"/>
                </a:solidFill>
                <a:latin typeface="Arial"/>
                <a:cs typeface="Arial"/>
              </a:rPr>
              <a:t>TBA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7" name="object 7" descr="About - Department of Climate Change, Energy, the Environment and Water -  Organizations - Data.NSW"/>
          <p:cNvGrpSpPr/>
          <p:nvPr/>
        </p:nvGrpSpPr>
        <p:grpSpPr>
          <a:xfrm>
            <a:off x="9382188" y="2666936"/>
            <a:ext cx="2371725" cy="1857375"/>
            <a:chOff x="9382188" y="2666936"/>
            <a:chExt cx="2371725" cy="1857375"/>
          </a:xfrm>
        </p:grpSpPr>
        <p:pic>
          <p:nvPicPr>
            <p:cNvPr id="8" name="object 8" descr="About - Department of Climate Change, Energy, the Environment and Water -  Organizations - Data.NSW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1650" y="2676524"/>
              <a:ext cx="2352675" cy="18383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86951" y="2671698"/>
              <a:ext cx="2362200" cy="1847850"/>
            </a:xfrm>
            <a:custGeom>
              <a:avLst/>
              <a:gdLst/>
              <a:ahLst/>
              <a:cxnLst/>
              <a:rect l="l" t="t" r="r" b="b"/>
              <a:pathLst>
                <a:path w="2362200" h="1847850">
                  <a:moveTo>
                    <a:pt x="0" y="1847850"/>
                  </a:moveTo>
                  <a:lnTo>
                    <a:pt x="2362200" y="1847850"/>
                  </a:lnTo>
                  <a:lnTo>
                    <a:pt x="2362200" y="0"/>
                  </a:lnTo>
                  <a:lnTo>
                    <a:pt x="0" y="0"/>
                  </a:lnTo>
                  <a:lnTo>
                    <a:pt x="0" y="18478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of Agriculture, Fisheries and ..."/>
          <p:cNvGrpSpPr/>
          <p:nvPr/>
        </p:nvGrpSpPr>
        <p:grpSpPr>
          <a:xfrm>
            <a:off x="9591738" y="380936"/>
            <a:ext cx="2162175" cy="2162175"/>
            <a:chOff x="9591738" y="380936"/>
            <a:chExt cx="2162175" cy="2162175"/>
          </a:xfrm>
        </p:grpSpPr>
        <p:pic>
          <p:nvPicPr>
            <p:cNvPr id="11" name="object 11" descr="of Agriculture, Fisheries and ..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0" y="390525"/>
              <a:ext cx="2143125" cy="21431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96501" y="385699"/>
              <a:ext cx="2152650" cy="2152650"/>
            </a:xfrm>
            <a:custGeom>
              <a:avLst/>
              <a:gdLst/>
              <a:ahLst/>
              <a:cxnLst/>
              <a:rect l="l" t="t" r="r" b="b"/>
              <a:pathLst>
                <a:path w="2152650" h="2152650">
                  <a:moveTo>
                    <a:pt x="0" y="2152650"/>
                  </a:moveTo>
                  <a:lnTo>
                    <a:pt x="2152650" y="2152650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21526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About - Murray-Darling Basin Authority ...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9675" y="4705348"/>
            <a:ext cx="2914650" cy="2047875"/>
          </a:xfrm>
          <a:prstGeom prst="rect">
            <a:avLst/>
          </a:prstGeom>
        </p:spPr>
      </p:pic>
      <p:grpSp>
        <p:nvGrpSpPr>
          <p:cNvPr id="14" name="object 14" descr="A diagram of a path  Description automatically generated"/>
          <p:cNvGrpSpPr/>
          <p:nvPr/>
        </p:nvGrpSpPr>
        <p:grpSpPr>
          <a:xfrm>
            <a:off x="1028700" y="4733925"/>
            <a:ext cx="7610475" cy="2019300"/>
            <a:chOff x="1028700" y="4733925"/>
            <a:chExt cx="7610475" cy="2019300"/>
          </a:xfrm>
        </p:grpSpPr>
        <p:pic>
          <p:nvPicPr>
            <p:cNvPr id="15" name="object 15" descr="A diagram of a path  Description automatically generated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225" y="4743448"/>
              <a:ext cx="7591425" cy="20002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33462" y="4738687"/>
              <a:ext cx="7600950" cy="2009775"/>
            </a:xfrm>
            <a:custGeom>
              <a:avLst/>
              <a:gdLst/>
              <a:ahLst/>
              <a:cxnLst/>
              <a:rect l="l" t="t" r="r" b="b"/>
              <a:pathLst>
                <a:path w="7600950" h="2009775">
                  <a:moveTo>
                    <a:pt x="0" y="2009775"/>
                  </a:moveTo>
                  <a:lnTo>
                    <a:pt x="7600950" y="2009775"/>
                  </a:lnTo>
                  <a:lnTo>
                    <a:pt x="7600950" y="0"/>
                  </a:lnTo>
                  <a:lnTo>
                    <a:pt x="0" y="0"/>
                  </a:lnTo>
                  <a:lnTo>
                    <a:pt x="0" y="20097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31557" y="979805"/>
            <a:ext cx="581152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60"/>
              <a:t>What</a:t>
            </a:r>
            <a:r>
              <a:rPr dirty="0" sz="3600" spc="-204"/>
              <a:t> </a:t>
            </a:r>
            <a:r>
              <a:rPr dirty="0" sz="3600" spc="-65"/>
              <a:t>does</a:t>
            </a:r>
            <a:r>
              <a:rPr dirty="0" sz="3600" spc="-190"/>
              <a:t> </a:t>
            </a:r>
            <a:r>
              <a:rPr dirty="0" sz="3600" spc="-25"/>
              <a:t>success</a:t>
            </a:r>
            <a:r>
              <a:rPr dirty="0" sz="3600" spc="-260"/>
              <a:t> </a:t>
            </a:r>
            <a:r>
              <a:rPr dirty="0" sz="3600"/>
              <a:t>look</a:t>
            </a:r>
            <a:r>
              <a:rPr dirty="0" sz="3600" spc="-190"/>
              <a:t> </a:t>
            </a:r>
            <a:r>
              <a:rPr dirty="0" sz="3600" spc="-20"/>
              <a:t>like?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031557" y="1778888"/>
            <a:ext cx="7143750" cy="2586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Government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leadership</a:t>
            </a: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Urgent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herpes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  <a:p>
            <a:pPr marL="12700" marR="1371600">
              <a:lnSpc>
                <a:spcPct val="200800"/>
              </a:lnSpc>
              <a:spcBef>
                <a:spcPts val="5"/>
              </a:spcBef>
            </a:pPr>
            <a:r>
              <a:rPr dirty="0" sz="2400" spc="-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Threat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Abatement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programs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manage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Carp Tasmania"/>
          <p:cNvGrpSpPr/>
          <p:nvPr/>
        </p:nvGrpSpPr>
        <p:grpSpPr>
          <a:xfrm>
            <a:off x="8467788" y="1762061"/>
            <a:ext cx="3552825" cy="2143125"/>
            <a:chOff x="8467788" y="1762061"/>
            <a:chExt cx="3552825" cy="2143125"/>
          </a:xfrm>
        </p:grpSpPr>
        <p:pic>
          <p:nvPicPr>
            <p:cNvPr id="8" name="object 8" descr="Carp Tasmania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7250" y="1771649"/>
              <a:ext cx="3533775" cy="21240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72551" y="1766823"/>
              <a:ext cx="3543300" cy="2133600"/>
            </a:xfrm>
            <a:custGeom>
              <a:avLst/>
              <a:gdLst/>
              <a:ahLst/>
              <a:cxnLst/>
              <a:rect l="l" t="t" r="r" b="b"/>
              <a:pathLst>
                <a:path w="3543300" h="2133600">
                  <a:moveTo>
                    <a:pt x="0" y="2133600"/>
                  </a:moveTo>
                  <a:lnTo>
                    <a:pt x="3543300" y="2133600"/>
                  </a:lnTo>
                  <a:lnTo>
                    <a:pt x="3543300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090612" y="4738687"/>
            <a:ext cx="7077075" cy="95250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85725" marR="173355">
              <a:lnSpc>
                <a:spcPct val="102400"/>
              </a:lnSpc>
              <a:spcBef>
                <a:spcPts val="114"/>
              </a:spcBef>
            </a:pPr>
            <a:r>
              <a:rPr dirty="0" sz="2750" spc="-35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dirty="0" sz="275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75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numbers,</a:t>
            </a:r>
            <a:r>
              <a:rPr dirty="0" sz="27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dirty="0" sz="275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river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health,</a:t>
            </a:r>
            <a:r>
              <a:rPr dirty="0" sz="275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0">
                <a:solidFill>
                  <a:srgbClr val="FFFFFF"/>
                </a:solidFill>
                <a:latin typeface="Arial"/>
                <a:cs typeface="Arial"/>
              </a:rPr>
              <a:t>native</a:t>
            </a:r>
            <a:r>
              <a:rPr dirty="0" sz="275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fish</a:t>
            </a:r>
            <a:r>
              <a:rPr dirty="0" sz="27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4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dirty="0" sz="27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75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27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fishing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933" rIns="0" bIns="0" rtlCol="0" vert="horz">
            <a:spAutoFit/>
          </a:bodyPr>
          <a:lstStyle/>
          <a:p>
            <a:pPr marL="329565">
              <a:lnSpc>
                <a:spcPct val="100000"/>
              </a:lnSpc>
              <a:spcBef>
                <a:spcPts val="130"/>
              </a:spcBef>
            </a:pPr>
            <a:r>
              <a:rPr dirty="0" spc="-45"/>
              <a:t>Carp</a:t>
            </a:r>
            <a:r>
              <a:rPr dirty="0" spc="-235"/>
              <a:t> </a:t>
            </a:r>
            <a:r>
              <a:rPr dirty="0" spc="55"/>
              <a:t>control</a:t>
            </a:r>
            <a:r>
              <a:rPr dirty="0" spc="-315"/>
              <a:t> </a:t>
            </a:r>
            <a:r>
              <a:rPr dirty="0" spc="-25"/>
              <a:t>strategy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1557" y="1855406"/>
            <a:ext cx="6968490" cy="3253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9395" indent="-164465">
              <a:lnSpc>
                <a:spcPts val="2865"/>
              </a:lnSpc>
              <a:spcBef>
                <a:spcPts val="100"/>
              </a:spcBef>
              <a:buChar char="-"/>
              <a:tabLst>
                <a:tab pos="239395" algn="l"/>
              </a:tabLst>
            </a:pP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Targeted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virus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(if</a:t>
            </a:r>
            <a:r>
              <a:rPr dirty="0" sz="2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available)</a:t>
            </a:r>
            <a:endParaRPr sz="2400">
              <a:latin typeface="Arial"/>
              <a:cs typeface="Arial"/>
            </a:endParaRPr>
          </a:p>
          <a:p>
            <a:pPr marL="238760" indent="-163830">
              <a:lnSpc>
                <a:spcPts val="2855"/>
              </a:lnSpc>
              <a:buChar char="-"/>
              <a:tabLst>
                <a:tab pos="238760" algn="l"/>
              </a:tabLst>
            </a:pP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harvesting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processing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(if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needed)</a:t>
            </a:r>
            <a:endParaRPr sz="2400">
              <a:latin typeface="Arial"/>
              <a:cs typeface="Arial"/>
            </a:endParaRPr>
          </a:p>
          <a:p>
            <a:pPr marL="74930">
              <a:lnSpc>
                <a:spcPts val="2870"/>
              </a:lnSpc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Native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fish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stocking</a:t>
            </a:r>
            <a:endParaRPr sz="2400">
              <a:latin typeface="Arial"/>
              <a:cs typeface="Arial"/>
            </a:endParaRPr>
          </a:p>
          <a:p>
            <a:pPr marL="74930">
              <a:lnSpc>
                <a:spcPts val="2865"/>
              </a:lnSpc>
              <a:spcBef>
                <a:spcPts val="50"/>
              </a:spcBef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Fish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habitat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restoration</a:t>
            </a:r>
            <a:endParaRPr sz="2400">
              <a:latin typeface="Arial"/>
              <a:cs typeface="Arial"/>
            </a:endParaRPr>
          </a:p>
          <a:p>
            <a:pPr marL="74930">
              <a:lnSpc>
                <a:spcPts val="2865"/>
              </a:lnSpc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flows</a:t>
            </a:r>
            <a:endParaRPr sz="24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50"/>
              </a:spcBef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Wetland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drying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24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exclusion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175"/>
              </a:spcBef>
              <a:buChar char="-"/>
              <a:tabLst>
                <a:tab pos="177165" algn="l"/>
              </a:tabLst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involvement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175"/>
              </a:spcBef>
              <a:buChar char="-"/>
              <a:tabLst>
                <a:tab pos="177165" algn="l"/>
              </a:tabLst>
            </a:pP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carp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562" y="5910262"/>
            <a:ext cx="8181975" cy="5238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204"/>
              </a:spcBef>
            </a:pPr>
            <a:r>
              <a:rPr dirty="0" sz="2750" spc="-9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27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7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75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coordinated,</a:t>
            </a:r>
            <a:r>
              <a:rPr dirty="0" sz="275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cross-sector</a:t>
            </a:r>
            <a:r>
              <a:rPr dirty="0" sz="2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24938" y="304736"/>
            <a:ext cx="3333750" cy="4448175"/>
            <a:chOff x="8524938" y="304736"/>
            <a:chExt cx="3333750" cy="44481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400" y="314325"/>
              <a:ext cx="3314700" cy="44291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29701" y="309499"/>
              <a:ext cx="3324225" cy="4438650"/>
            </a:xfrm>
            <a:custGeom>
              <a:avLst/>
              <a:gdLst/>
              <a:ahLst/>
              <a:cxnLst/>
              <a:rect l="l" t="t" r="r" b="b"/>
              <a:pathLst>
                <a:path w="3324225" h="4438650">
                  <a:moveTo>
                    <a:pt x="0" y="4438650"/>
                  </a:moveTo>
                  <a:lnTo>
                    <a:pt x="3324225" y="4438650"/>
                  </a:lnTo>
                  <a:lnTo>
                    <a:pt x="3324225" y="0"/>
                  </a:lnTo>
                  <a:lnTo>
                    <a:pt x="0" y="0"/>
                  </a:lnTo>
                  <a:lnTo>
                    <a:pt x="0" y="443865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4354" y="50863"/>
            <a:ext cx="929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UNOFFICIAL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0602" y="3259920"/>
            <a:ext cx="30797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75"/>
              </a:lnSpc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248025"/>
            <a:ext cx="495300" cy="190500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495300" y="0"/>
                </a:moveTo>
                <a:lnTo>
                  <a:pt x="0" y="0"/>
                </a:lnTo>
                <a:lnTo>
                  <a:pt x="0" y="190500"/>
                </a:lnTo>
                <a:lnTo>
                  <a:pt x="4953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031557" y="979805"/>
            <a:ext cx="722503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90"/>
              <a:t>Murray</a:t>
            </a:r>
            <a:r>
              <a:rPr dirty="0" sz="3600" spc="-290"/>
              <a:t> </a:t>
            </a:r>
            <a:r>
              <a:rPr dirty="0" sz="3600" spc="-55"/>
              <a:t>Darling</a:t>
            </a:r>
            <a:r>
              <a:rPr dirty="0" sz="3600" spc="-245"/>
              <a:t> </a:t>
            </a:r>
            <a:r>
              <a:rPr dirty="0" sz="3600" spc="-55"/>
              <a:t>Carp</a:t>
            </a:r>
            <a:r>
              <a:rPr dirty="0" sz="3600" spc="-225"/>
              <a:t> </a:t>
            </a:r>
            <a:r>
              <a:rPr dirty="0" sz="3600" spc="-10"/>
              <a:t>Action</a:t>
            </a:r>
            <a:r>
              <a:rPr dirty="0" sz="3600" spc="-254"/>
              <a:t> </a:t>
            </a:r>
            <a:r>
              <a:rPr dirty="0" sz="3600" spc="-10"/>
              <a:t>Alliance?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996314" y="1691957"/>
            <a:ext cx="6873240" cy="261048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275"/>
              </a:spcBef>
            </a:pP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draft</a:t>
            </a:r>
            <a:r>
              <a:rPr dirty="0" sz="24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‘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Statement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Intent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175"/>
              </a:spcBef>
              <a:buChar char="-"/>
              <a:tabLst>
                <a:tab pos="177165" algn="l"/>
              </a:tabLst>
            </a:pP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coordinated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175"/>
              </a:spcBef>
              <a:buChar char="-"/>
              <a:tabLst>
                <a:tab pos="177165" algn="l"/>
              </a:tabLst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alliance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250"/>
              </a:spcBef>
              <a:buChar char="-"/>
              <a:tabLst>
                <a:tab pos="177165" algn="l"/>
              </a:tabLst>
            </a:pP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Shared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endParaRPr sz="240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175"/>
              </a:spcBef>
              <a:buChar char="-"/>
              <a:tabLst>
                <a:tab pos="177165" algn="l"/>
              </a:tabLst>
            </a:pP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progressing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4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summit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5837" y="4919662"/>
            <a:ext cx="7153275" cy="96202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204"/>
              </a:spcBef>
            </a:pPr>
            <a:r>
              <a:rPr dirty="0" sz="2750" spc="-4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75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6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75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dirty="0" sz="275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75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dirty="0" sz="275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dirty="0" sz="275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7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endParaRPr sz="27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80"/>
              </a:spcBef>
            </a:pPr>
            <a:r>
              <a:rPr dirty="0" sz="275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75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55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dirty="0" sz="275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6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7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Action?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24938" y="1171575"/>
            <a:ext cx="3495675" cy="4800600"/>
            <a:chOff x="8524938" y="1171575"/>
            <a:chExt cx="3495675" cy="48006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400" y="1181100"/>
              <a:ext cx="3476625" cy="47815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529701" y="1176337"/>
              <a:ext cx="3486150" cy="4791075"/>
            </a:xfrm>
            <a:custGeom>
              <a:avLst/>
              <a:gdLst/>
              <a:ahLst/>
              <a:cxnLst/>
              <a:rect l="l" t="t" r="r" b="b"/>
              <a:pathLst>
                <a:path w="3486150" h="4791075">
                  <a:moveTo>
                    <a:pt x="0" y="4791075"/>
                  </a:moveTo>
                  <a:lnTo>
                    <a:pt x="3486150" y="4791075"/>
                  </a:lnTo>
                  <a:lnTo>
                    <a:pt x="3486150" y="0"/>
                  </a:lnTo>
                  <a:lnTo>
                    <a:pt x="0" y="0"/>
                  </a:lnTo>
                  <a:lnTo>
                    <a:pt x="0" y="47910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UNOFFICIAL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2026-04-29T22:45:41Z</dcterms:created>
  <dcterms:modified xsi:type="dcterms:W3CDTF">2026-04-29T22:45:41Z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2026-04-28T00:00:00Z</vt:filetime>
  </property>
  <property fmtid="{D5CDD505-2E9C-101B-9397-08002B2CF9AE}" pid="3" name="LastSaved">
    <vt:filetime>2026-04-29T00:00:00Z</vt:filetime>
  </property>
  <property fmtid="{D5CDD505-2E9C-101B-9397-08002B2CF9AE}" pid="4" name="MSIP_Label_aada7abd-22af-4be4-9080-cf0e1de95e2f_ActionId">
    <vt:lpwstr>213abb60-79c4-4f40-b171-0ad8415257da</vt:lpwstr>
  </property>
  <property fmtid="{D5CDD505-2E9C-101B-9397-08002B2CF9AE}" pid="5" name="MSIP_Label_aada7abd-22af-4be4-9080-cf0e1de95e2f_ContentBits">
    <vt:lpwstr>3</vt:lpwstr>
  </property>
  <property fmtid="{D5CDD505-2E9C-101B-9397-08002B2CF9AE}" pid="6" name="MSIP_Label_aada7abd-22af-4be4-9080-cf0e1de95e2f_Enabled">
    <vt:lpwstr>true</vt:lpwstr>
  </property>
  <property fmtid="{D5CDD505-2E9C-101B-9397-08002B2CF9AE}" pid="7" name="MSIP_Label_aada7abd-22af-4be4-9080-cf0e1de95e2f_Method">
    <vt:lpwstr>Privileged</vt:lpwstr>
  </property>
  <property fmtid="{D5CDD505-2E9C-101B-9397-08002B2CF9AE}" pid="8" name="MSIP_Label_aada7abd-22af-4be4-9080-cf0e1de95e2f_Name">
    <vt:lpwstr>Unofficial (DJPR)</vt:lpwstr>
  </property>
  <property fmtid="{D5CDD505-2E9C-101B-9397-08002B2CF9AE}" pid="9" name="MSIP_Label_aada7abd-22af-4be4-9080-cf0e1de95e2f_SetDate">
    <vt:lpwstr>2024-12-06T03:00:27Z</vt:lpwstr>
  </property>
  <property fmtid="{D5CDD505-2E9C-101B-9397-08002B2CF9AE}" pid="10" name="MSIP_Label_aada7abd-22af-4be4-9080-cf0e1de95e2f_SiteId">
    <vt:lpwstr>722ea0be-3e1c-4b11-ad6f-9401d6856e24</vt:lpwstr>
  </property>
</Properties>
</file>