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Roboto"/>
      <p:regular r:id="rId19"/>
      <p:bold r:id="rId20"/>
      <p:italic r:id="rId21"/>
      <p:boldItalic r:id="rId22"/>
    </p:embeddedFont>
    <p:embeddedFont>
      <p:font typeface="Inter"/>
      <p:regular r:id="rId23"/>
      <p:bold r:id="rId24"/>
      <p:italic r:id="rId25"/>
      <p:boldItalic r:id="rId26"/>
    </p:embeddedFont>
    <p:embeddedFont>
      <p:font typeface="Google Sans"/>
      <p:regular r:id="rId27"/>
      <p:bold r:id="rId28"/>
      <p:italic r:id="rId29"/>
      <p:boldItalic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5" roundtripDataSignature="AMtx7miv5sy+w/1TEag2dTf8kYbNB/Rx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D28402-3D33-4211-A8B9-1044ADB710F3}">
  <a:tblStyle styleId="{97D28402-3D33-4211-A8B9-1044ADB710F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Inter-bold.fntdata"/><Relationship Id="rId23" Type="http://schemas.openxmlformats.org/officeDocument/2006/relationships/font" Target="fonts/Inter-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Inter-boldItalic.fntdata"/><Relationship Id="rId25" Type="http://schemas.openxmlformats.org/officeDocument/2006/relationships/font" Target="fonts/Inter-italic.fntdata"/><Relationship Id="rId28" Type="http://schemas.openxmlformats.org/officeDocument/2006/relationships/font" Target="fonts/GoogleSans-bold.fntdata"/><Relationship Id="rId27" Type="http://schemas.openxmlformats.org/officeDocument/2006/relationships/font" Target="fonts/Google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GoogleSans-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regular.fntdata"/><Relationship Id="rId30" Type="http://schemas.openxmlformats.org/officeDocument/2006/relationships/font" Target="fonts/GoogleSans-boldItalic.fntdata"/><Relationship Id="rId11" Type="http://schemas.openxmlformats.org/officeDocument/2006/relationships/slide" Target="slides/slide5.xml"/><Relationship Id="rId33" Type="http://schemas.openxmlformats.org/officeDocument/2006/relationships/font" Target="fonts/OpenSans-italic.fntdata"/><Relationship Id="rId10" Type="http://schemas.openxmlformats.org/officeDocument/2006/relationships/slide" Target="slides/slide4.xml"/><Relationship Id="rId32" Type="http://schemas.openxmlformats.org/officeDocument/2006/relationships/font" Target="fonts/OpenSans-bold.fntdata"/><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Roboto-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sz="1150">
                <a:solidFill>
                  <a:srgbClr val="050505"/>
                </a:solidFill>
                <a:highlight>
                  <a:srgbClr val="FFFFFF"/>
                </a:highlight>
              </a:rPr>
              <a:t>Tilapia are not the only invasive fish species in this river - here is an example with sooty grunter, rainbow perch. </a:t>
            </a:r>
            <a:endParaRPr sz="1150">
              <a:solidFill>
                <a:srgbClr val="050505"/>
              </a:solidFill>
              <a:highlight>
                <a:srgbClr val="FFFFFF"/>
              </a:highlight>
            </a:endParaRPr>
          </a:p>
          <a:p>
            <a:pPr indent="0" lvl="0" marL="0" rtl="0" algn="l">
              <a:lnSpc>
                <a:spcPct val="100000"/>
              </a:lnSpc>
              <a:spcBef>
                <a:spcPts val="0"/>
              </a:spcBef>
              <a:spcAft>
                <a:spcPts val="0"/>
              </a:spcAft>
              <a:buSzPts val="1100"/>
              <a:buNone/>
            </a:pPr>
            <a:r>
              <a:t/>
            </a:r>
            <a:endParaRPr sz="1150">
              <a:solidFill>
                <a:srgbClr val="050505"/>
              </a:solidFill>
              <a:highlight>
                <a:srgbClr val="FFFFFF"/>
              </a:highlight>
            </a:endParaRPr>
          </a:p>
          <a:p>
            <a:pPr indent="0" lvl="0" marL="0" rtl="0" algn="l">
              <a:lnSpc>
                <a:spcPct val="100000"/>
              </a:lnSpc>
              <a:spcBef>
                <a:spcPts val="0"/>
              </a:spcBef>
              <a:spcAft>
                <a:spcPts val="0"/>
              </a:spcAft>
              <a:buSzPts val="1100"/>
              <a:buNone/>
            </a:pPr>
            <a:r>
              <a:rPr lang="en-AU" sz="1150">
                <a:solidFill>
                  <a:srgbClr val="050505"/>
                </a:solidFill>
                <a:highlight>
                  <a:srgbClr val="FFFFFF"/>
                </a:highlight>
              </a:rPr>
              <a:t>Trials are underway using electrofishing and fyke nets to measure populations and develop a response and management plan.</a:t>
            </a:r>
            <a:endParaRPr/>
          </a:p>
          <a:p>
            <a:pPr indent="0" lvl="0" marL="0" rtl="0" algn="l">
              <a:lnSpc>
                <a:spcPct val="100000"/>
              </a:lnSpc>
              <a:spcBef>
                <a:spcPts val="0"/>
              </a:spcBef>
              <a:spcAft>
                <a:spcPts val="0"/>
              </a:spcAft>
              <a:buSzPts val="1100"/>
              <a:buNone/>
            </a:pPr>
            <a:r>
              <a:t/>
            </a:r>
            <a:endParaRPr sz="1150">
              <a:solidFill>
                <a:srgbClr val="050505"/>
              </a:solidFill>
              <a:highlight>
                <a:srgbClr val="FFFFFF"/>
              </a:highlight>
            </a:endParaRPr>
          </a:p>
          <a:p>
            <a:pPr indent="0" lvl="0" marL="0" rtl="0" algn="l">
              <a:lnSpc>
                <a:spcPct val="100000"/>
              </a:lnSpc>
              <a:spcBef>
                <a:spcPts val="0"/>
              </a:spcBef>
              <a:spcAft>
                <a:spcPts val="0"/>
              </a:spcAft>
              <a:buSzPts val="1100"/>
              <a:buNone/>
            </a:pPr>
            <a:r>
              <a:rPr lang="en-AU" sz="1150">
                <a:solidFill>
                  <a:srgbClr val="050505"/>
                </a:solidFill>
                <a:highlight>
                  <a:srgbClr val="FFFFFF"/>
                </a:highlight>
              </a:rPr>
              <a:t>The intention is to build on trials that show how the reintroduction of mature mary cod from nearby restocking facilties can help keep native populations down once they are reduced over several breeding seasons.</a:t>
            </a:r>
            <a:endParaRPr sz="1150">
              <a:solidFill>
                <a:srgbClr val="050505"/>
              </a:solidFill>
              <a:highlight>
                <a:srgbClr val="FFFFFF"/>
              </a:highlight>
            </a:endParaRPr>
          </a:p>
          <a:p>
            <a:pPr indent="0" lvl="0" marL="0" rtl="0" algn="l">
              <a:lnSpc>
                <a:spcPct val="100000"/>
              </a:lnSpc>
              <a:spcBef>
                <a:spcPts val="0"/>
              </a:spcBef>
              <a:spcAft>
                <a:spcPts val="0"/>
              </a:spcAft>
              <a:buSzPts val="1100"/>
              <a:buNone/>
            </a:pPr>
            <a:r>
              <a:t/>
            </a:r>
            <a:endParaRPr sz="1150">
              <a:solidFill>
                <a:srgbClr val="050505"/>
              </a:solidFill>
              <a:highlight>
                <a:srgbClr val="FFFFFF"/>
              </a:highlight>
            </a:endParaRPr>
          </a:p>
          <a:p>
            <a:pPr indent="0" lvl="0" marL="0" rtl="0" algn="l">
              <a:lnSpc>
                <a:spcPct val="100000"/>
              </a:lnSpc>
              <a:spcBef>
                <a:spcPts val="0"/>
              </a:spcBef>
              <a:spcAft>
                <a:spcPts val="0"/>
              </a:spcAft>
              <a:buSzPts val="1100"/>
              <a:buNone/>
            </a:pPr>
            <a:r>
              <a:rPr lang="en-AU" sz="1150">
                <a:solidFill>
                  <a:srgbClr val="050505"/>
                </a:solidFill>
                <a:highlight>
                  <a:srgbClr val="FFFFFF"/>
                </a:highlight>
              </a:rPr>
              <a:t>To ensure the objectives do not become captured by the need to maintain an ongoing commercial interest arrangement the project being led by traditional owners corporation with horizon and portability of the equipment and facilities is being built into the plan.</a:t>
            </a:r>
            <a:endParaRPr sz="1150">
              <a:solidFill>
                <a:srgbClr val="050505"/>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AU"/>
              <a:t>Invasives drive landscape level degradation cycles so we need landscape scale responses. </a:t>
            </a:r>
            <a:r>
              <a:rPr lang="en-AU">
                <a:solidFill>
                  <a:schemeClr val="dk1"/>
                </a:solidFill>
              </a:rPr>
              <a:t>In this system by aggressively fishing invasives to create space and improve water quality, restoring habitat and undertaking riverbank restoration and then restocking with mature native fish it will be possible to change course and create a more resistant river system.</a:t>
            </a:r>
            <a:br>
              <a:rPr lang="en-AU">
                <a:solidFill>
                  <a:schemeClr val="dk1"/>
                </a:solidFill>
              </a:rPr>
            </a:br>
            <a:br>
              <a:rPr lang="en-AU">
                <a:solidFill>
                  <a:schemeClr val="dk1"/>
                </a:solidFill>
              </a:rPr>
            </a:br>
            <a:r>
              <a:rPr lang="en-AU"/>
              <a:t> If we can isolate and reduce invasive populations we can trial and prove management concepts and tools - but the containment is crucial and humans are the x factor here.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AU"/>
              <a:t>This is the kind of landscape level custodianship should be understood as more than just removing an invasive species individually but as the fundamental groundwork for creating resilient landscapes.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AU"/>
              <a:t>So </a:t>
            </a:r>
            <a:r>
              <a:rPr lang="en-AU">
                <a:solidFill>
                  <a:schemeClr val="dk1"/>
                </a:solidFill>
              </a:rPr>
              <a:t>Where is carp control in Australia’s invasive species management landscape? Carp are an established late stage invader in a sea of established new and emerging invasives threats. But what happens next is up to us here. If we can look past silver bullets and super weapons any invasive species control really is about hard work, boots on the ground and eyes in the field. </a:t>
            </a:r>
            <a:endParaRPr>
              <a:solidFill>
                <a:schemeClr val="dk1"/>
              </a:solidFill>
            </a:endParaRPr>
          </a:p>
          <a:p>
            <a:pPr indent="0" lvl="0" marL="45720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rPr lang="en-AU"/>
              <a:t>I</a:t>
            </a:r>
            <a:r>
              <a:rPr lang="en-AU"/>
              <a:t> leave you with some thoughts and suggestions for some principals to consider </a:t>
            </a:r>
            <a:endParaRPr/>
          </a:p>
          <a:p>
            <a:pPr indent="0" lvl="0" marL="457200" rtl="0" algn="l">
              <a:lnSpc>
                <a:spcPct val="100000"/>
              </a:lnSpc>
              <a:spcBef>
                <a:spcPts val="0"/>
              </a:spcBef>
              <a:spcAft>
                <a:spcPts val="0"/>
              </a:spcAft>
              <a:buNone/>
            </a:pPr>
            <a:r>
              <a:t/>
            </a:r>
            <a:endParaRPr/>
          </a:p>
          <a:p>
            <a:pPr indent="-298450" lvl="0" marL="457200" rtl="0" algn="l">
              <a:lnSpc>
                <a:spcPct val="100000"/>
              </a:lnSpc>
              <a:spcBef>
                <a:spcPts val="0"/>
              </a:spcBef>
              <a:spcAft>
                <a:spcPts val="0"/>
              </a:spcAft>
              <a:buSzPts val="1100"/>
              <a:buFont typeface="Arial"/>
              <a:buChar char="-"/>
            </a:pPr>
            <a:r>
              <a:rPr lang="en-AU"/>
              <a:t>Any approach to managing carp should not do so in isolation. If we take the model of a degradation cycle, we should look for interventions that break that cycle at several points. Habitat restoration and restocking would work hand in glove with tactics that reduce and remove carp biomass – biocontrol could be one of those tools but we don’t need to wait for that</a:t>
            </a:r>
            <a:endParaRPr/>
          </a:p>
          <a:p>
            <a:pPr indent="-298450" lvl="0" marL="457200" rtl="0" algn="l">
              <a:lnSpc>
                <a:spcPct val="100000"/>
              </a:lnSpc>
              <a:spcBef>
                <a:spcPts val="0"/>
              </a:spcBef>
              <a:spcAft>
                <a:spcPts val="0"/>
              </a:spcAft>
              <a:buSzPts val="1100"/>
              <a:buFont typeface="Arial"/>
              <a:buChar char="-"/>
            </a:pPr>
            <a:r>
              <a:rPr lang="en-AU"/>
              <a:t>The temptation to find a market solution to invasive species like carp makes common sense but ultimately could lead to a perverse policy outcome where carp populations are protected for their commercial value. Circular economy approaches should prioritise destocking and rehabilitation to create the greatest overall benefit – a NFP or government led model here is probably the only way to quarantine commercial incentives</a:t>
            </a:r>
            <a:endParaRPr/>
          </a:p>
          <a:p>
            <a:pPr indent="-298450" lvl="0" marL="457200" rtl="0" algn="l">
              <a:lnSpc>
                <a:spcPct val="100000"/>
              </a:lnSpc>
              <a:spcBef>
                <a:spcPts val="0"/>
              </a:spcBef>
              <a:spcAft>
                <a:spcPts val="0"/>
              </a:spcAft>
              <a:buSzPts val="1100"/>
              <a:buFont typeface="Arial"/>
              <a:buChar char="-"/>
            </a:pPr>
            <a:r>
              <a:rPr lang="en-AU"/>
              <a:t>While I am wary of small virus trial releases and would need convincing that this can be done in a contained way. However – demonstration reaches for an ecological systems restoration approach would be valuable to build confidence and capability and to prepare sections for biocontrol interventions and restocking. Restocking is an essential component here as removal of invasive species can leave a blank slate for the next invader if rehabilitation is not also prioritized in implementation planning</a:t>
            </a:r>
            <a:endParaRPr/>
          </a:p>
          <a:p>
            <a:pPr indent="-298450" lvl="0" marL="457200" rtl="0" algn="l">
              <a:lnSpc>
                <a:spcPct val="100000"/>
              </a:lnSpc>
              <a:spcBef>
                <a:spcPts val="0"/>
              </a:spcBef>
              <a:spcAft>
                <a:spcPts val="0"/>
              </a:spcAft>
              <a:buSzPts val="1100"/>
              <a:buFont typeface="Arial"/>
              <a:buChar char="-"/>
            </a:pPr>
            <a:r>
              <a:rPr lang="en-AU"/>
              <a:t>Finally – looking at systems as a whole is probably the only way to deliver meaningful carp control in the long term if we accept that biocontrol won’t be a silver bullet solution. We could remove carp only to find that they repopulation successfully or that another invader takes their place. For example before the advent of carp redfin were implicated in the demise of native fish populations such as Murray cod, silver &amp; golden perch and trout cod. Redfin lay their eggs in sheets that are easily and readily eaten up by foraging carp and carp have been strongly implicated in the reduction of redfin population. Carp removal should also consider management for other invasive fish like redfin.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100"/>
              <a:buNone/>
            </a:pPr>
            <a:r>
              <a:rPr b="1" lang="en-AU" sz="1800">
                <a:latin typeface="Calibri"/>
                <a:ea typeface="Calibri"/>
                <a:cs typeface="Calibri"/>
                <a:sym typeface="Calibri"/>
              </a:rPr>
              <a:t>Recent extinctions </a:t>
            </a:r>
            <a:endParaRPr sz="1800">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800"/>
              <a:buFont typeface="Noto Sans Symbols"/>
              <a:buChar char="∙"/>
            </a:pPr>
            <a:r>
              <a:rPr lang="en-AU" sz="1800">
                <a:latin typeface="Calibri"/>
                <a:ea typeface="Calibri"/>
                <a:cs typeface="Calibri"/>
                <a:sym typeface="Calibri"/>
              </a:rPr>
              <a:t>Invasive species issue has caused the majority of extinctions over the past 235 years</a:t>
            </a:r>
            <a:endParaRPr/>
          </a:p>
          <a:p>
            <a:pPr indent="-342900" lvl="0" marL="342900" rtl="0" algn="l">
              <a:lnSpc>
                <a:spcPct val="107000"/>
              </a:lnSpc>
              <a:spcBef>
                <a:spcPts val="800"/>
              </a:spcBef>
              <a:spcAft>
                <a:spcPts val="0"/>
              </a:spcAft>
              <a:buClr>
                <a:schemeClr val="dk1"/>
              </a:buClr>
              <a:buSzPts val="1800"/>
              <a:buFont typeface="Noto Sans Symbols"/>
              <a:buChar char="∙"/>
            </a:pPr>
            <a:r>
              <a:rPr lang="en-AU" sz="1800">
                <a:latin typeface="Calibri"/>
                <a:ea typeface="Calibri"/>
                <a:cs typeface="Calibri"/>
                <a:sym typeface="Calibri"/>
              </a:rPr>
              <a:t>This is a contemporary issues – just in the past two decades since 2000, we have seen 6 animal extinctions where invasives have been a primary driver</a:t>
            </a:r>
            <a:endParaRPr/>
          </a:p>
          <a:p>
            <a:pPr indent="0" lvl="0" marL="0" rtl="0" algn="l">
              <a:lnSpc>
                <a:spcPct val="100000"/>
              </a:lnSpc>
              <a:spcBef>
                <a:spcPts val="800"/>
              </a:spcBef>
              <a:spcAft>
                <a:spcPts val="0"/>
              </a:spcAft>
              <a:buSzPts val="1100"/>
              <a:buNone/>
            </a:pPr>
            <a:r>
              <a:t/>
            </a:r>
            <a:endParaRPr/>
          </a:p>
        </p:txBody>
      </p:sp>
      <p:sp>
        <p:nvSpPr>
          <p:cNvPr id="64" name="Google Shape;6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sz="1500"/>
              <a:t>This i am sure is familiar to most of you - the invasion curve guide the policy response on invasives when governments are considering policies and funding.</a:t>
            </a:r>
            <a:endParaRPr sz="1500"/>
          </a:p>
          <a:p>
            <a:pPr indent="0" lvl="0" marL="0" rtl="0" algn="l">
              <a:lnSpc>
                <a:spcPct val="100000"/>
              </a:lnSpc>
              <a:spcBef>
                <a:spcPts val="0"/>
              </a:spcBef>
              <a:spcAft>
                <a:spcPts val="0"/>
              </a:spcAft>
              <a:buSzPts val="1100"/>
              <a:buNone/>
            </a:pPr>
            <a:r>
              <a:t/>
            </a:r>
            <a:endParaRPr sz="1500"/>
          </a:p>
          <a:p>
            <a:pPr indent="0" lvl="0" marL="0" rtl="0" algn="l">
              <a:lnSpc>
                <a:spcPct val="100000"/>
              </a:lnSpc>
              <a:spcBef>
                <a:spcPts val="0"/>
              </a:spcBef>
              <a:spcAft>
                <a:spcPts val="0"/>
              </a:spcAft>
              <a:buSzPts val="1100"/>
              <a:buNone/>
            </a:pPr>
            <a:r>
              <a:rPr lang="en-AU" sz="1500"/>
              <a:t>It describes the most cost effective interventions.</a:t>
            </a:r>
            <a:endParaRPr sz="1500"/>
          </a:p>
          <a:p>
            <a:pPr indent="0" lvl="0" marL="0" rtl="0" algn="l">
              <a:lnSpc>
                <a:spcPct val="100000"/>
              </a:lnSpc>
              <a:spcBef>
                <a:spcPts val="0"/>
              </a:spcBef>
              <a:spcAft>
                <a:spcPts val="0"/>
              </a:spcAft>
              <a:buSzPts val="1100"/>
              <a:buNone/>
            </a:pPr>
            <a:r>
              <a:t/>
            </a:r>
            <a:endParaRPr sz="1500"/>
          </a:p>
          <a:p>
            <a:pPr indent="0" lvl="0" marL="0" rtl="0" algn="l">
              <a:lnSpc>
                <a:spcPct val="100000"/>
              </a:lnSpc>
              <a:spcBef>
                <a:spcPts val="0"/>
              </a:spcBef>
              <a:spcAft>
                <a:spcPts val="0"/>
              </a:spcAft>
              <a:buSzPts val="1100"/>
              <a:buNone/>
            </a:pPr>
            <a:r>
              <a:rPr lang="en-AU" sz="1500"/>
              <a:t>For a policy to be adopted that requires new regulations or funding for an invasive species in long term management or containment it usually requires an innovation - a biocontrol, new chemical, treatment tactic or other circumstantial change.</a:t>
            </a:r>
            <a:endParaRPr sz="1500"/>
          </a:p>
          <a:p>
            <a:pPr indent="0" lvl="0" marL="0" rtl="0" algn="l">
              <a:lnSpc>
                <a:spcPct val="100000"/>
              </a:lnSpc>
              <a:spcBef>
                <a:spcPts val="0"/>
              </a:spcBef>
              <a:spcAft>
                <a:spcPts val="0"/>
              </a:spcAft>
              <a:buSzPts val="1100"/>
              <a:buNone/>
            </a:pPr>
            <a:r>
              <a:t/>
            </a:r>
            <a:endParaRPr sz="1500"/>
          </a:p>
          <a:p>
            <a:pPr indent="0" lvl="0" marL="0" rtl="0" algn="l">
              <a:lnSpc>
                <a:spcPct val="100000"/>
              </a:lnSpc>
              <a:spcBef>
                <a:spcPts val="0"/>
              </a:spcBef>
              <a:spcAft>
                <a:spcPts val="0"/>
              </a:spcAft>
              <a:buSzPts val="1100"/>
              <a:buNone/>
            </a:pPr>
            <a:r>
              <a:rPr lang="en-AU" sz="1500"/>
              <a:t>What has been that change with carp?</a:t>
            </a:r>
            <a:endParaRPr sz="1500"/>
          </a:p>
          <a:p>
            <a:pPr indent="0" lvl="0" marL="0" rtl="0" algn="l">
              <a:lnSpc>
                <a:spcPct val="100000"/>
              </a:lnSpc>
              <a:spcBef>
                <a:spcPts val="0"/>
              </a:spcBef>
              <a:spcAft>
                <a:spcPts val="0"/>
              </a:spcAft>
              <a:buSzPts val="1100"/>
              <a:buNone/>
            </a:pPr>
            <a:r>
              <a:t/>
            </a:r>
            <a:endParaRPr sz="1500"/>
          </a:p>
          <a:p>
            <a:pPr indent="0" lvl="0" marL="0" rtl="0" algn="l">
              <a:lnSpc>
                <a:spcPct val="100000"/>
              </a:lnSpc>
              <a:spcBef>
                <a:spcPts val="0"/>
              </a:spcBef>
              <a:spcAft>
                <a:spcPts val="0"/>
              </a:spcAft>
              <a:buSzPts val="1100"/>
              <a:buNone/>
            </a:pPr>
            <a:r>
              <a:rPr lang="en-AU" sz="1500"/>
              <a:t>It could be a biocontrol release - even if it does not have high efficacy that population reduction could be an opportunity but it would require careful planning to make the most of the initial viral impacts to benefit restocking, habitat </a:t>
            </a:r>
            <a:r>
              <a:rPr lang="en-AU" sz="1500"/>
              <a:t>restoration</a:t>
            </a:r>
            <a:r>
              <a:rPr lang="en-AU" sz="1500"/>
              <a:t> or some other as yet unknown to me intervention that works with the virus.</a:t>
            </a:r>
            <a:endParaRPr sz="1500"/>
          </a:p>
          <a:p>
            <a:pPr indent="0" lvl="0" marL="0" rtl="0" algn="l">
              <a:lnSpc>
                <a:spcPct val="100000"/>
              </a:lnSpc>
              <a:spcBef>
                <a:spcPts val="0"/>
              </a:spcBef>
              <a:spcAft>
                <a:spcPts val="0"/>
              </a:spcAft>
              <a:buSzPts val="1100"/>
              <a:buNone/>
            </a:pPr>
            <a:r>
              <a:t/>
            </a:r>
            <a:endParaRPr sz="1500"/>
          </a:p>
          <a:p>
            <a:pPr indent="0" lvl="0" marL="0" rtl="0" algn="l">
              <a:lnSpc>
                <a:spcPct val="100000"/>
              </a:lnSpc>
              <a:spcBef>
                <a:spcPts val="0"/>
              </a:spcBef>
              <a:spcAft>
                <a:spcPts val="0"/>
              </a:spcAft>
              <a:buSzPts val="1100"/>
              <a:buNone/>
            </a:pPr>
            <a:r>
              <a:rPr lang="en-AU" sz="1500"/>
              <a:t>This is a question for science - if the solution is proved the ISC can help with the advocacy</a:t>
            </a:r>
            <a:endParaRPr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What do I mean by proving the solution?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AU"/>
              <a:t>Any solution that does not reduce an invasive by its replacement rate is not </a:t>
            </a:r>
            <a:r>
              <a:rPr lang="en-AU"/>
              <a:t>invasive</a:t>
            </a:r>
            <a:r>
              <a:rPr lang="en-AU"/>
              <a:t> species </a:t>
            </a:r>
            <a:r>
              <a:rPr lang="en-AU"/>
              <a:t>control</a:t>
            </a:r>
            <a:r>
              <a:rPr lang="en-AU"/>
              <a:t> - it’s harvesting.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AU"/>
              <a:t>Population reductions also have to occur over multiple </a:t>
            </a:r>
            <a:r>
              <a:rPr lang="en-AU"/>
              <a:t>breeding</a:t>
            </a:r>
            <a:r>
              <a:rPr lang="en-AU"/>
              <a:t> seasons to avoid replacement accumulating over time.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AU"/>
              <a:t>The point of initial viral release is the crucial moment - but also consider how translocation or population spread between river sections might impact replacement too. Reproduction is one part but another part of replacement is spread and proliferation from nearby established invasive populations. I have a case study later on this point form another invader in another freshwater system.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i="0" lang="en-AU" sz="1100" u="none" cap="none" strike="noStrike">
                <a:solidFill>
                  <a:srgbClr val="000000"/>
                </a:solidFill>
                <a:latin typeface="Arial"/>
                <a:ea typeface="Arial"/>
                <a:cs typeface="Arial"/>
                <a:sym typeface="Arial"/>
              </a:rPr>
              <a:t>Initial Funding (2016):</a:t>
            </a:r>
            <a:r>
              <a:rPr b="0" i="0" lang="en-AU" sz="1100" u="none" cap="none" strike="noStrike">
                <a:solidFill>
                  <a:srgbClr val="000000"/>
                </a:solidFill>
                <a:latin typeface="Arial"/>
                <a:ea typeface="Arial"/>
                <a:cs typeface="Arial"/>
                <a:sym typeface="Arial"/>
              </a:rPr>
              <a:t> The initial $15.2 million was allocated to the Fisheries Research and Development Corporation (FRDC) to lead the feasibility study, with $10.4 million dedicated specifically to the National Carp Control Plan (2016-2022).</a:t>
            </a:r>
            <a:endParaRPr/>
          </a:p>
          <a:p>
            <a:pPr indent="-298450" lvl="0" marL="457200" marR="0" rtl="0" algn="l">
              <a:lnSpc>
                <a:spcPct val="100000"/>
              </a:lnSpc>
              <a:spcBef>
                <a:spcPts val="0"/>
              </a:spcBef>
              <a:spcAft>
                <a:spcPts val="0"/>
              </a:spcAft>
              <a:buClr>
                <a:srgbClr val="000000"/>
              </a:buClr>
              <a:buSzPts val="1100"/>
              <a:buFont typeface="Arial"/>
              <a:buChar char="●"/>
            </a:pPr>
            <a:r>
              <a:rPr b="1" i="0" lang="en-AU" sz="1100" u="none" cap="none" strike="noStrike">
                <a:solidFill>
                  <a:srgbClr val="000000"/>
                </a:solidFill>
                <a:latin typeface="Arial"/>
                <a:ea typeface="Arial"/>
                <a:cs typeface="Arial"/>
                <a:sym typeface="Arial"/>
              </a:rPr>
              <a:t>Additional Research Funding (2024):</a:t>
            </a:r>
            <a:r>
              <a:rPr b="0" i="0" lang="en-AU" sz="1100" u="none" cap="none" strike="noStrike">
                <a:solidFill>
                  <a:srgbClr val="000000"/>
                </a:solidFill>
                <a:latin typeface="Arial"/>
                <a:ea typeface="Arial"/>
                <a:cs typeface="Arial"/>
                <a:sym typeface="Arial"/>
              </a:rPr>
              <a:t> In 2024, the Federal government announced a further </a:t>
            </a:r>
            <a:r>
              <a:rPr b="1" i="0" lang="en-AU" sz="1100" u="none" cap="none" strike="noStrike">
                <a:solidFill>
                  <a:srgbClr val="000000"/>
                </a:solidFill>
                <a:latin typeface="Arial"/>
                <a:ea typeface="Arial"/>
                <a:cs typeface="Arial"/>
                <a:sym typeface="Arial"/>
              </a:rPr>
              <a:t>$3 million</a:t>
            </a:r>
            <a:r>
              <a:rPr b="0" i="0" lang="en-AU" sz="1100" u="none" cap="none" strike="noStrike">
                <a:solidFill>
                  <a:srgbClr val="000000"/>
                </a:solidFill>
                <a:latin typeface="Arial"/>
                <a:ea typeface="Arial"/>
                <a:cs typeface="Arial"/>
                <a:sym typeface="Arial"/>
              </a:rPr>
              <a:t> in research funding to address information gaps identified in the original NCCP findings. &lt; </a:t>
            </a:r>
            <a:r>
              <a:rPr lang="en-AU"/>
              <a:t>this is funded under the established </a:t>
            </a:r>
            <a:r>
              <a:rPr lang="en-AU">
                <a:solidFill>
                  <a:schemeClr val="dk1"/>
                </a:solidFill>
              </a:rPr>
              <a:t>Pest Animals and Weeds Program which might not be continuing so delivery of the virus could be called into question</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European red fox (Vulpes vulpes)</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Feral cats (Felis catus) - $60 million over four years</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European rabbits (Oryctolagus cuniculus) - $23 million over five years also part of pest animals and weeds program (+ $11 million)</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Unmanaged goats (Capra hircus) – no specific fund</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Feral pigs (Sus scrofa) - $11 million pest animals and weeds</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Cane toads (Bufo marinus) - $24 million over five years</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Exotic rodents on Australian offshore islands (&lt;100,000 hectares) – no specific fund</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Infection of amphibians with chytrid fungus (chytridiomycosis) – no specific fund</a:t>
            </a:r>
            <a:endParaRPr/>
          </a:p>
          <a:p>
            <a:pPr indent="-298450" lvl="0" marL="457200" marR="0" rtl="0" algn="l">
              <a:lnSpc>
                <a:spcPct val="100000"/>
              </a:lnSpc>
              <a:spcBef>
                <a:spcPts val="0"/>
              </a:spcBef>
              <a:spcAft>
                <a:spcPts val="0"/>
              </a:spcAft>
              <a:buClr>
                <a:srgbClr val="000000"/>
              </a:buClr>
              <a:buSzPts val="1100"/>
              <a:buFont typeface="Arial"/>
              <a:buChar char="●"/>
            </a:pPr>
            <a:r>
              <a:rPr lang="en-AU">
                <a:solidFill>
                  <a:schemeClr val="dk1"/>
                </a:solidFill>
              </a:rPr>
              <a:t>Disease in natural ecosystems caused by Phytophthora cinnamomi (Root-rot fungus)</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298450" lvl="0" marL="457200" marR="0" rtl="0" algn="l">
              <a:lnSpc>
                <a:spcPct val="100000"/>
              </a:lnSpc>
              <a:spcBef>
                <a:spcPts val="0"/>
              </a:spcBef>
              <a:spcAft>
                <a:spcPts val="0"/>
              </a:spcAft>
              <a:buClr>
                <a:schemeClr val="dk1"/>
              </a:buClr>
              <a:buSzPts val="1100"/>
              <a:buChar char="-"/>
            </a:pPr>
            <a:r>
              <a:rPr lang="en-AU">
                <a:solidFill>
                  <a:schemeClr val="dk1"/>
                </a:solidFill>
              </a:rPr>
              <a:t>Limited capacity for new TAP’s - advocacy goal</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lang="en-AU"/>
              <a:t>National Feral Deer Action Plan - $40 million between 2023 - 28</a:t>
            </a:r>
            <a:endParaRPr/>
          </a:p>
          <a:p>
            <a:pPr indent="-298450" lvl="0" marL="457200" marR="0" rtl="0" algn="l">
              <a:lnSpc>
                <a:spcPct val="100000"/>
              </a:lnSpc>
              <a:spcBef>
                <a:spcPts val="0"/>
              </a:spcBef>
              <a:spcAft>
                <a:spcPts val="0"/>
              </a:spcAft>
              <a:buClr>
                <a:srgbClr val="000000"/>
              </a:buClr>
              <a:buSzPts val="1100"/>
              <a:buFont typeface="Arial"/>
              <a:buChar char="●"/>
            </a:pPr>
            <a:r>
              <a:rPr b="0" lang="en-AU"/>
              <a:t>National Invasive Ant Biosecurity Plan – part of cost share</a:t>
            </a:r>
            <a:endParaRPr/>
          </a:p>
          <a:p>
            <a:pPr indent="-298450" lvl="0" marL="457200" marR="0" rtl="0" algn="l">
              <a:lnSpc>
                <a:spcPct val="100000"/>
              </a:lnSpc>
              <a:spcBef>
                <a:spcPts val="0"/>
              </a:spcBef>
              <a:spcAft>
                <a:spcPts val="0"/>
              </a:spcAft>
              <a:buClr>
                <a:srgbClr val="000000"/>
              </a:buClr>
              <a:buSzPts val="1100"/>
              <a:buFont typeface="Arial"/>
              <a:buChar char="●"/>
            </a:pPr>
            <a:r>
              <a:rPr b="0" lang="en-AU"/>
              <a:t>National Feral Camel Action Plan – in Pest Animals and Weeds Program</a:t>
            </a:r>
            <a:endParaRPr/>
          </a:p>
          <a:p>
            <a:pPr indent="-228600" lvl="0" marL="457200" marR="0" rtl="0" algn="l">
              <a:lnSpc>
                <a:spcPct val="100000"/>
              </a:lnSpc>
              <a:spcBef>
                <a:spcPts val="0"/>
              </a:spcBef>
              <a:spcAft>
                <a:spcPts val="0"/>
              </a:spcAft>
              <a:buClr>
                <a:srgbClr val="000000"/>
              </a:buClr>
              <a:buSzPts val="1100"/>
              <a:buFont typeface="Arial"/>
              <a:buNone/>
            </a:pPr>
            <a:r>
              <a:t/>
            </a:r>
            <a:endParaRPr b="0"/>
          </a:p>
          <a:p>
            <a:pPr indent="-228600" lvl="0" marL="457200" marR="0" rtl="0" algn="l">
              <a:lnSpc>
                <a:spcPct val="100000"/>
              </a:lnSpc>
              <a:spcBef>
                <a:spcPts val="0"/>
              </a:spcBef>
              <a:spcAft>
                <a:spcPts val="0"/>
              </a:spcAft>
              <a:buClr>
                <a:srgbClr val="000000"/>
              </a:buClr>
              <a:buSzPts val="1100"/>
              <a:buFont typeface="Arial"/>
              <a:buNone/>
            </a:pPr>
            <a:r>
              <a:t/>
            </a:r>
            <a:endParaRPr b="0"/>
          </a:p>
          <a:p>
            <a:pPr indent="0" lvl="0" marL="114300" rtl="0" algn="l">
              <a:lnSpc>
                <a:spcPct val="100000"/>
              </a:lnSpc>
              <a:spcBef>
                <a:spcPts val="0"/>
              </a:spcBef>
              <a:spcAft>
                <a:spcPts val="0"/>
              </a:spcAft>
              <a:buSzPts val="1100"/>
              <a:buNone/>
            </a:pPr>
            <a:r>
              <a:rPr b="0" lang="en-AU"/>
              <a:t>Pest animals and weeds program is $49.1 million between 2021 and 2025.</a:t>
            </a:r>
            <a:endParaRPr/>
          </a:p>
          <a:p>
            <a:pPr indent="0" lvl="0" marL="114300" rtl="0" algn="l">
              <a:lnSpc>
                <a:spcPct val="100000"/>
              </a:lnSpc>
              <a:spcBef>
                <a:spcPts val="0"/>
              </a:spcBef>
              <a:spcAft>
                <a:spcPts val="0"/>
              </a:spcAft>
              <a:buSzPts val="1100"/>
              <a:buNone/>
            </a:pPr>
            <a:r>
              <a:t/>
            </a:r>
            <a:endParaRPr b="0"/>
          </a:p>
          <a:p>
            <a:pPr indent="0" lvl="0" marL="114300" rtl="0" algn="l">
              <a:lnSpc>
                <a:spcPct val="100000"/>
              </a:lnSpc>
              <a:spcBef>
                <a:spcPts val="0"/>
              </a:spcBef>
              <a:spcAft>
                <a:spcPts val="0"/>
              </a:spcAft>
              <a:buSzPts val="1100"/>
              <a:buNone/>
            </a:pPr>
            <a:r>
              <a:rPr b="0" lang="en-AU"/>
              <a:t>93 million per year across 47 programs – 2 million per program per year</a:t>
            </a:r>
            <a:endParaRPr/>
          </a:p>
          <a:p>
            <a:pPr indent="0" lvl="0" marL="114300" rtl="0" algn="l">
              <a:lnSpc>
                <a:spcPct val="100000"/>
              </a:lnSpc>
              <a:spcBef>
                <a:spcPts val="0"/>
              </a:spcBef>
              <a:spcAft>
                <a:spcPts val="0"/>
              </a:spcAft>
              <a:buSzPts val="1100"/>
              <a:buNone/>
            </a:pPr>
            <a:r>
              <a:t/>
            </a:r>
            <a:endParaRPr b="0"/>
          </a:p>
          <a:p>
            <a:pPr indent="0" lvl="0" marL="114300" rtl="0" algn="l">
              <a:lnSpc>
                <a:spcPct val="100000"/>
              </a:lnSpc>
              <a:spcBef>
                <a:spcPts val="0"/>
              </a:spcBef>
              <a:spcAft>
                <a:spcPts val="0"/>
              </a:spcAft>
              <a:buSzPts val="1100"/>
              <a:buNone/>
            </a:pPr>
            <a:r>
              <a:rPr b="0" lang="en-AU"/>
              <a:t>Tiny portion of federal and state budget allocations but we are actively arguing to grow this investment across invasive species priorities</a:t>
            </a:r>
            <a:endParaRPr/>
          </a:p>
          <a:p>
            <a:pPr indent="-228600" lvl="0" marL="457200" marR="0" rtl="0" algn="l">
              <a:lnSpc>
                <a:spcPct val="100000"/>
              </a:lnSpc>
              <a:spcBef>
                <a:spcPts val="0"/>
              </a:spcBef>
              <a:spcAft>
                <a:spcPts val="0"/>
              </a:spcAft>
              <a:buClr>
                <a:srgbClr val="000000"/>
              </a:buClr>
              <a:buSzPts val="1100"/>
              <a:buFont typeface="Arial"/>
              <a:buNone/>
            </a:pPr>
            <a:r>
              <a:t/>
            </a:r>
            <a:endParaRPr b="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AU"/>
              <a:t>Biocontrol's take many years to develop and can be effective interventions at managing established invasive populations but in most cases will decline in efficacy over time as invasive populations adjust</a:t>
            </a:r>
            <a:endParaRPr/>
          </a:p>
          <a:p>
            <a:pPr indent="-298450" lvl="0" marL="457200" marR="0" rtl="0" algn="l">
              <a:lnSpc>
                <a:spcPct val="100000"/>
              </a:lnSpc>
              <a:spcBef>
                <a:spcPts val="0"/>
              </a:spcBef>
              <a:spcAft>
                <a:spcPts val="0"/>
              </a:spcAft>
              <a:buClr>
                <a:srgbClr val="000000"/>
              </a:buClr>
              <a:buSzPts val="1100"/>
              <a:buFont typeface="Arial"/>
              <a:buChar char="●"/>
            </a:pPr>
            <a:r>
              <a:rPr lang="en-AU"/>
              <a:t>This does not mean they are not worth doing but if effectiveness at introduction is low it should be considered as part of a suite of ongoing tools</a:t>
            </a:r>
            <a:endParaRPr/>
          </a:p>
          <a:p>
            <a:pPr indent="-298450" lvl="0" marL="457200" rtl="0" algn="l">
              <a:lnSpc>
                <a:spcPct val="115000"/>
              </a:lnSpc>
              <a:spcBef>
                <a:spcPts val="0"/>
              </a:spcBef>
              <a:spcAft>
                <a:spcPts val="0"/>
              </a:spcAft>
              <a:buClr>
                <a:srgbClr val="1D1C1D"/>
              </a:buClr>
              <a:buSzPts val="1100"/>
              <a:buChar char="●"/>
            </a:pPr>
            <a:r>
              <a:rPr lang="en-AU">
                <a:solidFill>
                  <a:srgbClr val="1D1C1D"/>
                </a:solidFill>
              </a:rPr>
              <a:t>While RHDV dramatically changed the landscape of rabbit management, its success depended on continued coordination, monitoring and adaptation – and those requirements remain just as relevant today. (Rabbit Free Australia)</a:t>
            </a:r>
            <a:endParaRPr>
              <a:solidFill>
                <a:srgbClr val="1D1C1D"/>
              </a:solidFill>
            </a:endParaRPr>
          </a:p>
          <a:p>
            <a:pPr indent="-298450" lvl="0" marL="457200" rtl="0" algn="l">
              <a:lnSpc>
                <a:spcPct val="115000"/>
              </a:lnSpc>
              <a:spcBef>
                <a:spcPts val="0"/>
              </a:spcBef>
              <a:spcAft>
                <a:spcPts val="0"/>
              </a:spcAft>
              <a:buClr>
                <a:srgbClr val="1D1C1D"/>
              </a:buClr>
              <a:buSzPts val="1100"/>
              <a:buChar char="●"/>
            </a:pPr>
            <a:r>
              <a:rPr lang="en-AU">
                <a:solidFill>
                  <a:srgbClr val="1D1C1D"/>
                </a:solidFill>
              </a:rPr>
              <a:t>Thirty years on, rabbit management remains complex and requires sustained, long-term investment. But the groundwork laid by those early trailblazers has made today’s work possible– and reminds us of what can be achieved when science, policy and on-ground action are aligned. (CISS)</a:t>
            </a:r>
            <a:endParaRPr>
              <a:solidFill>
                <a:srgbClr val="1D1C1D"/>
              </a:solidFill>
            </a:endParaRPr>
          </a:p>
          <a:p>
            <a:pPr indent="-298450" lvl="0" marL="457200" rtl="0" algn="l">
              <a:lnSpc>
                <a:spcPct val="115000"/>
              </a:lnSpc>
              <a:spcBef>
                <a:spcPts val="0"/>
              </a:spcBef>
              <a:spcAft>
                <a:spcPts val="0"/>
              </a:spcAft>
              <a:buClr>
                <a:srgbClr val="1D1C1D"/>
              </a:buClr>
              <a:buSzPts val="1100"/>
              <a:buChar char="●"/>
            </a:pPr>
            <a:r>
              <a:rPr lang="en-AU">
                <a:solidFill>
                  <a:srgbClr val="1D1C1D"/>
                </a:solidFill>
              </a:rPr>
              <a:t>Current research aims to help the virus stay ahead in the co-evolutionary arms race with its rabbit host, to protect the gains made by the past successful biocontrol initiatives and to keep rabbit numbers below the damage threshold. ... It highlights the need to never solely rely on biological control to manage pest rabbits, but to always combine it with conventional control methods. (CSIRO)</a:t>
            </a:r>
            <a:endParaRPr>
              <a:solidFill>
                <a:srgbClr val="1D1C1D"/>
              </a:solidFill>
            </a:endParaRPr>
          </a:p>
          <a:p>
            <a:pPr indent="-298450" lvl="0" marL="457200" rtl="0" algn="l">
              <a:lnSpc>
                <a:spcPct val="115000"/>
              </a:lnSpc>
              <a:spcBef>
                <a:spcPts val="0"/>
              </a:spcBef>
              <a:spcAft>
                <a:spcPts val="0"/>
              </a:spcAft>
              <a:buClr>
                <a:srgbClr val="1D1C1D"/>
              </a:buClr>
              <a:buSzPts val="1100"/>
              <a:buChar char="●"/>
            </a:pPr>
            <a:r>
              <a:rPr lang="en-AU">
                <a:solidFill>
                  <a:srgbClr val="1D1C1D"/>
                </a:solidFill>
              </a:rPr>
              <a:t>In each release of rabbit biocontrol there were surprises, highlighting the limitations of our ability to predict the behaviour of invading organisms placed in ecologically different environments</a:t>
            </a:r>
            <a:endParaRPr/>
          </a:p>
          <a:p>
            <a:pPr indent="-298450" lvl="0" marL="457200" marR="0" rtl="0" algn="l">
              <a:lnSpc>
                <a:spcPct val="100000"/>
              </a:lnSpc>
              <a:spcBef>
                <a:spcPts val="0"/>
              </a:spcBef>
              <a:spcAft>
                <a:spcPts val="0"/>
              </a:spcAft>
              <a:buClr>
                <a:srgbClr val="000000"/>
              </a:buClr>
              <a:buSzPts val="1100"/>
              <a:buFont typeface="Arial"/>
              <a:buChar char="●"/>
            </a:pPr>
            <a:r>
              <a:rPr lang="en-AU"/>
              <a:t>Many years away from a deployable carp biocontrol and given the urgency of the growing carp population problem other immediate control interventions should be considered particularly for those areas where density is approaching 200 kg per hectare</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lang="en-AU"/>
              <a:t>How is it similar to rabbit biocontrol and how is it different? Efficacy, follow up from deployment, land rehabilitation.</a:t>
            </a:r>
            <a:endParaRPr/>
          </a:p>
          <a:p>
            <a:pPr indent="0" lvl="0" marL="0" marR="0" rtl="0" algn="l">
              <a:lnSpc>
                <a:spcPct val="100000"/>
              </a:lnSpc>
              <a:spcBef>
                <a:spcPts val="0"/>
              </a:spcBef>
              <a:spcAft>
                <a:spcPts val="0"/>
              </a:spcAft>
              <a:buNone/>
            </a:pPr>
            <a:r>
              <a:rPr lang="en-AU"/>
              <a:t>Longer term commitment to research and funding and development - no silver bullets</a:t>
            </a:r>
            <a:endParaRPr/>
          </a:p>
          <a:p>
            <a:pPr indent="0" lvl="0" marL="0" marR="0" rtl="0" algn="l">
              <a:lnSpc>
                <a:spcPct val="100000"/>
              </a:lnSpc>
              <a:spcBef>
                <a:spcPts val="0"/>
              </a:spcBef>
              <a:spcAft>
                <a:spcPts val="0"/>
              </a:spcAft>
              <a:buNone/>
            </a:pPr>
            <a:r>
              <a:rPr lang="en-AU"/>
              <a:t>Ongoing </a:t>
            </a:r>
            <a:r>
              <a:rPr lang="en-AU"/>
              <a:t>research to improve efficacy and develop variants and also consider and develop control tools</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158750" rtl="0" algn="l">
              <a:lnSpc>
                <a:spcPct val="100000"/>
              </a:lnSpc>
              <a:spcBef>
                <a:spcPts val="0"/>
              </a:spcBef>
              <a:spcAft>
                <a:spcPts val="0"/>
              </a:spcAft>
              <a:buSzPts val="1100"/>
              <a:buNone/>
            </a:pPr>
            <a:r>
              <a:rPr lang="en-AU"/>
              <a:t>From the event briefing note:</a:t>
            </a:r>
            <a:br>
              <a:rPr lang="en-AU"/>
            </a:br>
            <a:br>
              <a:rPr lang="en-AU"/>
            </a:br>
            <a:r>
              <a:rPr lang="en-AU"/>
              <a:t>The virus is not a silver bullet - it will not eradicate carp entirely however, it is the most</a:t>
            </a:r>
            <a:endParaRPr/>
          </a:p>
          <a:p>
            <a:pPr indent="0" lvl="0" marL="158750" rtl="0" algn="l">
              <a:lnSpc>
                <a:spcPct val="100000"/>
              </a:lnSpc>
              <a:spcBef>
                <a:spcPts val="0"/>
              </a:spcBef>
              <a:spcAft>
                <a:spcPts val="0"/>
              </a:spcAft>
              <a:buSzPts val="1100"/>
              <a:buNone/>
            </a:pPr>
            <a:r>
              <a:rPr lang="en-AU"/>
              <a:t>scalable, basin-wide solution available. Models show it could reduce carp populations</a:t>
            </a:r>
            <a:endParaRPr/>
          </a:p>
          <a:p>
            <a:pPr indent="0" lvl="0" marL="158750" rtl="0" algn="l">
              <a:lnSpc>
                <a:spcPct val="100000"/>
              </a:lnSpc>
              <a:spcBef>
                <a:spcPts val="0"/>
              </a:spcBef>
              <a:spcAft>
                <a:spcPts val="0"/>
              </a:spcAft>
              <a:buSzPts val="1100"/>
              <a:buNone/>
            </a:pPr>
            <a:r>
              <a:rPr lang="en-AU"/>
              <a:t>by 40 to 60 percent, particularly in areas where density exceeds 200 kilograms per</a:t>
            </a:r>
            <a:endParaRPr/>
          </a:p>
          <a:p>
            <a:pPr indent="0" lvl="0" marL="158750" rtl="0" algn="l">
              <a:lnSpc>
                <a:spcPct val="100000"/>
              </a:lnSpc>
              <a:spcBef>
                <a:spcPts val="0"/>
              </a:spcBef>
              <a:spcAft>
                <a:spcPts val="0"/>
              </a:spcAft>
              <a:buSzPts val="1100"/>
              <a:buNone/>
            </a:pPr>
            <a:r>
              <a:rPr lang="en-AU"/>
              <a:t>hectare - the threshold where ecological collapse often begins. The federal government</a:t>
            </a:r>
            <a:endParaRPr/>
          </a:p>
          <a:p>
            <a:pPr indent="0" lvl="0" marL="158750" rtl="0" algn="l">
              <a:lnSpc>
                <a:spcPct val="100000"/>
              </a:lnSpc>
              <a:spcBef>
                <a:spcPts val="0"/>
              </a:spcBef>
              <a:spcAft>
                <a:spcPts val="0"/>
              </a:spcAft>
              <a:buSzPts val="1100"/>
              <a:buNone/>
            </a:pPr>
            <a:r>
              <a:rPr lang="en-AU"/>
              <a:t>must decide on release by 2027.</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solidFill>
                  <a:srgbClr val="050505"/>
                </a:solidFill>
                <a:highlight>
                  <a:srgbClr val="FFFFFF"/>
                </a:highlight>
              </a:rPr>
              <a:t>Why is this is a good comparison? A smaller river system and a different fish.</a:t>
            </a:r>
            <a:endParaRPr>
              <a:solidFill>
                <a:srgbClr val="050505"/>
              </a:solidFill>
              <a:highlight>
                <a:srgbClr val="FFFFFF"/>
              </a:highlight>
            </a:endParaRPr>
          </a:p>
          <a:p>
            <a:pPr indent="0" lvl="0" marL="0" rtl="0" algn="l">
              <a:lnSpc>
                <a:spcPct val="100000"/>
              </a:lnSpc>
              <a:spcBef>
                <a:spcPts val="0"/>
              </a:spcBef>
              <a:spcAft>
                <a:spcPts val="0"/>
              </a:spcAft>
              <a:buSzPts val="1100"/>
              <a:buNone/>
            </a:pPr>
            <a:r>
              <a:t/>
            </a:r>
            <a:endParaRPr>
              <a:solidFill>
                <a:srgbClr val="050505"/>
              </a:solidFill>
              <a:highlight>
                <a:srgbClr val="FFFFFF"/>
              </a:highlight>
            </a:endParaRPr>
          </a:p>
          <a:p>
            <a:pPr indent="0" lvl="0" marL="0" rtl="0" algn="l">
              <a:lnSpc>
                <a:spcPct val="100000"/>
              </a:lnSpc>
              <a:spcBef>
                <a:spcPts val="0"/>
              </a:spcBef>
              <a:spcAft>
                <a:spcPts val="0"/>
              </a:spcAft>
              <a:buSzPts val="1100"/>
              <a:buNone/>
            </a:pPr>
            <a:r>
              <a:rPr lang="en-AU">
                <a:solidFill>
                  <a:srgbClr val="050505"/>
                </a:solidFill>
                <a:highlight>
                  <a:srgbClr val="FFFFFF"/>
                </a:highlight>
              </a:rPr>
              <a:t>From a relatively small population and distribution in 2022 a flood event has created a population increase and spread. Something to be wary of in your context if you are doing a focussed section by section approach.</a:t>
            </a:r>
            <a:endParaRPr>
              <a:solidFill>
                <a:srgbClr val="050505"/>
              </a:solidFill>
              <a:highlight>
                <a:srgbClr val="FFFFFF"/>
              </a:highlight>
            </a:endParaRPr>
          </a:p>
          <a:p>
            <a:pPr indent="0" lvl="0" marL="0" rtl="0" algn="l">
              <a:lnSpc>
                <a:spcPct val="100000"/>
              </a:lnSpc>
              <a:spcBef>
                <a:spcPts val="0"/>
              </a:spcBef>
              <a:spcAft>
                <a:spcPts val="0"/>
              </a:spcAft>
              <a:buSzPts val="1100"/>
              <a:buNone/>
            </a:pPr>
            <a:r>
              <a:t/>
            </a:r>
            <a:endParaRPr>
              <a:solidFill>
                <a:srgbClr val="050505"/>
              </a:solidFill>
              <a:highlight>
                <a:srgbClr val="FFFFFF"/>
              </a:highlight>
            </a:endParaRPr>
          </a:p>
          <a:p>
            <a:pPr indent="0" lvl="0" marL="0" rtl="0" algn="l">
              <a:lnSpc>
                <a:spcPct val="100000"/>
              </a:lnSpc>
              <a:spcBef>
                <a:spcPts val="0"/>
              </a:spcBef>
              <a:spcAft>
                <a:spcPts val="0"/>
              </a:spcAft>
              <a:buSzPts val="1100"/>
              <a:buNone/>
            </a:pPr>
            <a:r>
              <a:rPr lang="en-AU">
                <a:solidFill>
                  <a:srgbClr val="050505"/>
                </a:solidFill>
                <a:highlight>
                  <a:srgbClr val="FFFFFF"/>
                </a:highlight>
              </a:rPr>
              <a:t>It’s a good study in trying to control a freshwater invasive where</a:t>
            </a:r>
            <a:r>
              <a:rPr lang="en-AU" sz="1100">
                <a:solidFill>
                  <a:srgbClr val="050505"/>
                </a:solidFill>
                <a:highlight>
                  <a:srgbClr val="FFFFFF"/>
                </a:highlight>
              </a:rPr>
              <a:t> biocontrol is not an option.</a:t>
            </a:r>
            <a:r>
              <a:rPr lang="en-AU">
                <a:solidFill>
                  <a:srgbClr val="050505"/>
                </a:solidFill>
                <a:highlight>
                  <a:srgbClr val="FFFFFF"/>
                </a:highlight>
              </a:rPr>
              <a:t> It’s an example of water flow impacting spread and proliferation. In some sections of this river local population reduction has been effective when combined with native restocking and habitat rehabilitation.</a:t>
            </a:r>
            <a:r>
              <a:rPr lang="en-AU" sz="1100">
                <a:solidFill>
                  <a:srgbClr val="050505"/>
                </a:solidFill>
                <a:highlight>
                  <a:srgbClr val="FFFFFF"/>
                </a:highlight>
              </a:rPr>
              <a:t>.</a:t>
            </a:r>
            <a:br>
              <a:rPr lang="en-AU" sz="1100">
                <a:solidFill>
                  <a:srgbClr val="050505"/>
                </a:solidFill>
                <a:highlight>
                  <a:srgbClr val="FFFFFF"/>
                </a:highlight>
              </a:rPr>
            </a:br>
            <a:br>
              <a:rPr lang="en-AU" sz="1100">
                <a:solidFill>
                  <a:srgbClr val="050505"/>
                </a:solidFill>
                <a:highlight>
                  <a:srgbClr val="FFFFFF"/>
                </a:highlight>
              </a:rPr>
            </a:br>
            <a:r>
              <a:rPr lang="en-AU" sz="1100">
                <a:solidFill>
                  <a:srgbClr val="050505"/>
                </a:solidFill>
                <a:highlight>
                  <a:srgbClr val="FFFFFF"/>
                </a:highlight>
              </a:rPr>
              <a:t>For river systems that have had years of bank clearing, dredging or runoff events removal of vital habitat and the bulwark against erosion has created a degradation cycle. Flood events exacerbate this decline cycle by polluting water, displacing native flora and fauna and </a:t>
            </a:r>
            <a:r>
              <a:rPr lang="en-AU">
                <a:solidFill>
                  <a:srgbClr val="050505"/>
                </a:solidFill>
                <a:highlight>
                  <a:srgbClr val="FFFFFF"/>
                </a:highlight>
              </a:rPr>
              <a:t>providing the opportunity for existing </a:t>
            </a:r>
            <a:r>
              <a:rPr lang="en-AU" sz="1100">
                <a:solidFill>
                  <a:srgbClr val="050505"/>
                </a:solidFill>
                <a:highlight>
                  <a:srgbClr val="FFFFFF"/>
                </a:highlight>
              </a:rPr>
              <a:t>tilapia </a:t>
            </a:r>
            <a:r>
              <a:rPr lang="en-AU">
                <a:solidFill>
                  <a:srgbClr val="050505"/>
                </a:solidFill>
                <a:highlight>
                  <a:srgbClr val="FFFFFF"/>
                </a:highlight>
              </a:rPr>
              <a:t>to proliferate in </a:t>
            </a:r>
            <a:r>
              <a:rPr lang="en-AU" sz="1100">
                <a:solidFill>
                  <a:srgbClr val="050505"/>
                </a:solidFill>
                <a:highlight>
                  <a:srgbClr val="FFFFFF"/>
                </a:highlight>
              </a:rPr>
              <a:t>this system to spread upstream and increase their range – displacing native species like endangered cod and turtle populations.</a:t>
            </a:r>
            <a:endParaRPr/>
          </a:p>
          <a:p>
            <a:pPr indent="0" lvl="0" marL="0" rtl="0" algn="l">
              <a:lnSpc>
                <a:spcPct val="100000"/>
              </a:lnSpc>
              <a:spcBef>
                <a:spcPts val="0"/>
              </a:spcBef>
              <a:spcAft>
                <a:spcPts val="0"/>
              </a:spcAft>
              <a:buSzPts val="1100"/>
              <a:buNone/>
            </a:pPr>
            <a:r>
              <a:t/>
            </a:r>
            <a:endParaRPr sz="1100">
              <a:solidFill>
                <a:srgbClr val="050505"/>
              </a:solidFill>
              <a:highlight>
                <a:srgbClr val="FFFFFF"/>
              </a:highlight>
            </a:endParaRPr>
          </a:p>
          <a:p>
            <a:pPr indent="0" lvl="0" marL="0" rtl="0" algn="l">
              <a:lnSpc>
                <a:spcPct val="100000"/>
              </a:lnSpc>
              <a:spcBef>
                <a:spcPts val="0"/>
              </a:spcBef>
              <a:spcAft>
                <a:spcPts val="0"/>
              </a:spcAft>
              <a:buSzPts val="1100"/>
              <a:buNone/>
            </a:pPr>
            <a:r>
              <a:rPr lang="en-AU">
                <a:solidFill>
                  <a:srgbClr val="050505"/>
                </a:solidFill>
                <a:highlight>
                  <a:srgbClr val="FFFFFF"/>
                </a:highlight>
              </a:rPr>
              <a:t>T</a:t>
            </a:r>
            <a:r>
              <a:rPr lang="en-AU" sz="1100">
                <a:solidFill>
                  <a:srgbClr val="050505"/>
                </a:solidFill>
                <a:highlight>
                  <a:srgbClr val="FFFFFF"/>
                </a:highlight>
              </a:rPr>
              <a:t>hese waterways become dominated by invasive fish that pollute the water degrading its quality and destroying the habitat that supports bank sustaining plant life and native fish that could compete with invasives. </a:t>
            </a:r>
            <a:endParaRPr/>
          </a:p>
          <a:p>
            <a:pPr indent="0" lvl="0" marL="0" rtl="0" algn="l">
              <a:lnSpc>
                <a:spcPct val="100000"/>
              </a:lnSpc>
              <a:spcBef>
                <a:spcPts val="0"/>
              </a:spcBef>
              <a:spcAft>
                <a:spcPts val="0"/>
              </a:spcAft>
              <a:buSzPts val="1100"/>
              <a:buNone/>
            </a:pPr>
            <a:r>
              <a:t/>
            </a:r>
            <a:endParaRPr sz="1100">
              <a:solidFill>
                <a:srgbClr val="050505"/>
              </a:solidFill>
              <a:highlight>
                <a:srgbClr val="FFFFFF"/>
              </a:highlight>
            </a:endParaRPr>
          </a:p>
          <a:p>
            <a:pPr indent="0" lvl="0" marL="0" rtl="0" algn="l">
              <a:lnSpc>
                <a:spcPct val="100000"/>
              </a:lnSpc>
              <a:spcBef>
                <a:spcPts val="0"/>
              </a:spcBef>
              <a:spcAft>
                <a:spcPts val="0"/>
              </a:spcAft>
              <a:buSzPts val="1100"/>
              <a:buNone/>
            </a:pPr>
            <a:r>
              <a:rPr lang="en-AU" sz="1100">
                <a:solidFill>
                  <a:srgbClr val="050505"/>
                </a:solidFill>
                <a:highlight>
                  <a:srgbClr val="FFFFFF"/>
                </a:highlight>
              </a:rPr>
              <a:t>You can see here how the flood event led to spread of invasive fish through the river system into areas previously dominated by cod and shows the interplay of events with population ecology.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 name="Google Shape;1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22"/>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2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2" name="Google Shape;4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30.png"/><Relationship Id="rId5" Type="http://schemas.openxmlformats.org/officeDocument/2006/relationships/image" Target="../media/image22.jpg"/><Relationship Id="rId6"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23.jpg"/><Relationship Id="rId7" Type="http://schemas.openxmlformats.org/officeDocument/2006/relationships/image" Target="../media/image2.jpg"/><Relationship Id="rId8"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21.jpg"/><Relationship Id="rId11" Type="http://schemas.openxmlformats.org/officeDocument/2006/relationships/image" Target="../media/image17.png"/><Relationship Id="rId10" Type="http://schemas.openxmlformats.org/officeDocument/2006/relationships/image" Target="../media/image13.png"/><Relationship Id="rId9"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25.jpg"/><Relationship Id="rId7" Type="http://schemas.openxmlformats.org/officeDocument/2006/relationships/image" Target="../media/image5.jpg"/><Relationship Id="rId8"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29.jpg"/><Relationship Id="rId5"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nvSpPr>
        <p:spPr>
          <a:xfrm>
            <a:off x="6787500" y="4708975"/>
            <a:ext cx="2090700" cy="400079"/>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1" i="0" lang="en-AU" sz="1400" u="none" cap="none" strike="noStrike">
                <a:solidFill>
                  <a:schemeClr val="dk1"/>
                </a:solidFill>
                <a:latin typeface="Open Sans"/>
                <a:ea typeface="Open Sans"/>
                <a:cs typeface="Open Sans"/>
                <a:sym typeface="Open Sans"/>
              </a:rPr>
              <a:t>invasives.org.au</a:t>
            </a:r>
            <a:endParaRPr b="1" i="0" sz="1400" u="none" cap="none" strike="noStrike">
              <a:solidFill>
                <a:schemeClr val="dk1"/>
              </a:solidFill>
              <a:latin typeface="Open Sans"/>
              <a:ea typeface="Open Sans"/>
              <a:cs typeface="Open Sans"/>
              <a:sym typeface="Open Sans"/>
            </a:endParaRPr>
          </a:p>
        </p:txBody>
      </p:sp>
      <p:sp>
        <p:nvSpPr>
          <p:cNvPr id="55" name="Google Shape;55;p1"/>
          <p:cNvSpPr txBox="1"/>
          <p:nvPr/>
        </p:nvSpPr>
        <p:spPr>
          <a:xfrm>
            <a:off x="304525" y="965400"/>
            <a:ext cx="7450942" cy="559800"/>
          </a:xfrm>
          <a:prstGeom prst="rect">
            <a:avLst/>
          </a:prstGeom>
          <a:noFill/>
          <a:ln>
            <a:noFill/>
          </a:ln>
        </p:spPr>
        <p:txBody>
          <a:bodyPr anchorCtr="0" anchor="t" bIns="91425" lIns="91425" spcFirstLastPara="1" rIns="91425" wrap="square" tIns="91425">
            <a:normAutofit fontScale="55000" lnSpcReduction="20000"/>
          </a:bodyPr>
          <a:lstStyle/>
          <a:p>
            <a:pPr indent="0" lvl="0" marL="0" marR="0" rtl="0" algn="l">
              <a:lnSpc>
                <a:spcPct val="100000"/>
              </a:lnSpc>
              <a:spcBef>
                <a:spcPts val="0"/>
              </a:spcBef>
              <a:spcAft>
                <a:spcPts val="0"/>
              </a:spcAft>
              <a:buNone/>
            </a:pPr>
            <a:r>
              <a:rPr b="1" i="0" lang="en-AU" sz="4800" u="none" cap="none" strike="noStrike">
                <a:solidFill>
                  <a:schemeClr val="dk1"/>
                </a:solidFill>
                <a:latin typeface="Open Sans"/>
                <a:ea typeface="Open Sans"/>
                <a:cs typeface="Open Sans"/>
                <a:sym typeface="Open Sans"/>
              </a:rPr>
              <a:t>Invasive species management in Australia</a:t>
            </a:r>
            <a:endParaRPr b="1" i="0" sz="3600" u="none" cap="none" strike="noStrike">
              <a:solidFill>
                <a:schemeClr val="dk1"/>
              </a:solidFill>
              <a:latin typeface="Open Sans"/>
              <a:ea typeface="Open Sans"/>
              <a:cs typeface="Open Sans"/>
              <a:sym typeface="Open Sans"/>
            </a:endParaRPr>
          </a:p>
        </p:txBody>
      </p:sp>
      <p:pic>
        <p:nvPicPr>
          <p:cNvPr id="56" name="Google Shape;56;p1"/>
          <p:cNvPicPr preferRelativeResize="0"/>
          <p:nvPr/>
        </p:nvPicPr>
        <p:blipFill rotWithShape="1">
          <a:blip r:embed="rId3">
            <a:alphaModFix/>
          </a:blip>
          <a:srcRect b="0" l="0" r="33617" t="0"/>
          <a:stretch/>
        </p:blipFill>
        <p:spPr>
          <a:xfrm>
            <a:off x="0" y="1460141"/>
            <a:ext cx="5843392" cy="501650"/>
          </a:xfrm>
          <a:prstGeom prst="rect">
            <a:avLst/>
          </a:prstGeom>
          <a:noFill/>
          <a:ln>
            <a:noFill/>
          </a:ln>
        </p:spPr>
      </p:pic>
      <p:sp>
        <p:nvSpPr>
          <p:cNvPr id="57" name="Google Shape;57;p1"/>
          <p:cNvSpPr txBox="1"/>
          <p:nvPr/>
        </p:nvSpPr>
        <p:spPr>
          <a:xfrm>
            <a:off x="369239" y="1490593"/>
            <a:ext cx="5248684" cy="657385"/>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lt2"/>
              </a:buClr>
              <a:buSzPts val="2800"/>
              <a:buFont typeface="Arial"/>
              <a:buNone/>
            </a:pPr>
            <a:r>
              <a:rPr b="1" i="0" lang="en-AU" sz="1600" u="none" cap="none" strike="noStrike">
                <a:solidFill>
                  <a:schemeClr val="dk1"/>
                </a:solidFill>
                <a:latin typeface="Open Sans"/>
                <a:ea typeface="Open Sans"/>
                <a:cs typeface="Open Sans"/>
                <a:sym typeface="Open Sans"/>
              </a:rPr>
              <a:t>Lessons for carp control and advocacy</a:t>
            </a:r>
            <a:endParaRPr b="1" i="0" sz="1600" u="none" cap="none" strike="noStrike">
              <a:solidFill>
                <a:schemeClr val="dk1"/>
              </a:solidFill>
              <a:latin typeface="Open Sans"/>
              <a:ea typeface="Open Sans"/>
              <a:cs typeface="Open Sans"/>
              <a:sym typeface="Open Sans"/>
            </a:endParaRPr>
          </a:p>
        </p:txBody>
      </p:sp>
      <p:pic>
        <p:nvPicPr>
          <p:cNvPr descr="A logo with orange and yellow circles&#10;&#10;Description automatically generated" id="58" name="Google Shape;58;p1"/>
          <p:cNvPicPr preferRelativeResize="0"/>
          <p:nvPr/>
        </p:nvPicPr>
        <p:blipFill rotWithShape="1">
          <a:blip r:embed="rId4">
            <a:alphaModFix/>
          </a:blip>
          <a:srcRect b="0" l="0" r="0" t="0"/>
          <a:stretch/>
        </p:blipFill>
        <p:spPr>
          <a:xfrm>
            <a:off x="6337995" y="4118103"/>
            <a:ext cx="2343134" cy="1008875"/>
          </a:xfrm>
          <a:prstGeom prst="rect">
            <a:avLst/>
          </a:prstGeom>
          <a:noFill/>
          <a:ln>
            <a:noFill/>
          </a:ln>
        </p:spPr>
      </p:pic>
      <p:sp>
        <p:nvSpPr>
          <p:cNvPr id="59" name="Google Shape;59;p1"/>
          <p:cNvSpPr txBox="1"/>
          <p:nvPr/>
        </p:nvSpPr>
        <p:spPr>
          <a:xfrm>
            <a:off x="223902" y="4185579"/>
            <a:ext cx="461897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dk1"/>
                </a:solidFill>
                <a:latin typeface="Arial"/>
                <a:ea typeface="Arial"/>
                <a:cs typeface="Arial"/>
                <a:sym typeface="Arial"/>
              </a:rPr>
              <a:t>I acknowledge the traditional custodians of the land on which we meet and pay respect to their elders past and present.</a:t>
            </a:r>
            <a:endParaRPr b="0" i="0" sz="1000" u="none" cap="none" strike="noStrike">
              <a:solidFill>
                <a:schemeClr val="dk1"/>
              </a:solidFill>
              <a:latin typeface="Arial"/>
              <a:ea typeface="Arial"/>
              <a:cs typeface="Arial"/>
              <a:sym typeface="Arial"/>
            </a:endParaRPr>
          </a:p>
        </p:txBody>
      </p:sp>
      <p:sp>
        <p:nvSpPr>
          <p:cNvPr id="60" name="Google Shape;60;p1"/>
          <p:cNvSpPr txBox="1"/>
          <p:nvPr/>
        </p:nvSpPr>
        <p:spPr>
          <a:xfrm>
            <a:off x="369239" y="2187049"/>
            <a:ext cx="4618972"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dk1"/>
                </a:solidFill>
                <a:latin typeface="Arial"/>
                <a:ea typeface="Arial"/>
                <a:cs typeface="Arial"/>
                <a:sym typeface="Arial"/>
              </a:rPr>
              <a:t>Reece Pianta</a:t>
            </a:r>
            <a:endParaRPr/>
          </a:p>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dk1"/>
                </a:solidFill>
                <a:latin typeface="Arial"/>
                <a:ea typeface="Arial"/>
                <a:cs typeface="Arial"/>
                <a:sym typeface="Arial"/>
              </a:rPr>
              <a:t>Advocacy Director</a:t>
            </a:r>
            <a:endParaRPr/>
          </a:p>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dk1"/>
                </a:solidFill>
                <a:latin typeface="Arial"/>
                <a:ea typeface="Arial"/>
                <a:cs typeface="Arial"/>
                <a:sym typeface="Arial"/>
              </a:rPr>
              <a:t>0422 935 665</a:t>
            </a:r>
            <a:endParaRPr/>
          </a:p>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dk1"/>
                </a:solidFill>
                <a:latin typeface="Arial"/>
                <a:ea typeface="Arial"/>
                <a:cs typeface="Arial"/>
                <a:sym typeface="Arial"/>
              </a:rPr>
              <a:t>reecep@invasives.org.au</a:t>
            </a:r>
            <a:endParaRPr b="1" i="0" sz="11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0"/>
          <p:cNvPicPr preferRelativeResize="0"/>
          <p:nvPr/>
        </p:nvPicPr>
        <p:blipFill rotWithShape="1">
          <a:blip r:embed="rId3">
            <a:alphaModFix/>
          </a:blip>
          <a:srcRect b="0" l="0" r="0" t="0"/>
          <a:stretch/>
        </p:blipFill>
        <p:spPr>
          <a:xfrm>
            <a:off x="5740731" y="124037"/>
            <a:ext cx="3250869" cy="2447713"/>
          </a:xfrm>
          <a:prstGeom prst="rect">
            <a:avLst/>
          </a:prstGeom>
          <a:noFill/>
          <a:ln>
            <a:noFill/>
          </a:ln>
        </p:spPr>
      </p:pic>
      <p:pic>
        <p:nvPicPr>
          <p:cNvPr id="149" name="Google Shape;149;p10"/>
          <p:cNvPicPr preferRelativeResize="0"/>
          <p:nvPr/>
        </p:nvPicPr>
        <p:blipFill rotWithShape="1">
          <a:blip r:embed="rId4">
            <a:alphaModFix/>
          </a:blip>
          <a:srcRect b="0" l="0" r="0" t="0"/>
          <a:stretch/>
        </p:blipFill>
        <p:spPr>
          <a:xfrm>
            <a:off x="3758496" y="2351617"/>
            <a:ext cx="4229852" cy="2571750"/>
          </a:xfrm>
          <a:prstGeom prst="rect">
            <a:avLst/>
          </a:prstGeom>
          <a:noFill/>
          <a:ln>
            <a:noFill/>
          </a:ln>
        </p:spPr>
      </p:pic>
      <p:pic>
        <p:nvPicPr>
          <p:cNvPr id="150" name="Google Shape;150;p10" title="invasive fish in the mary river system.jpg"/>
          <p:cNvPicPr preferRelativeResize="0"/>
          <p:nvPr/>
        </p:nvPicPr>
        <p:blipFill rotWithShape="1">
          <a:blip r:embed="rId5">
            <a:alphaModFix/>
          </a:blip>
          <a:srcRect b="0" l="0" r="0" t="0"/>
          <a:stretch/>
        </p:blipFill>
        <p:spPr>
          <a:xfrm>
            <a:off x="152400" y="152400"/>
            <a:ext cx="3643202" cy="4838702"/>
          </a:xfrm>
          <a:prstGeom prst="rect">
            <a:avLst/>
          </a:prstGeom>
          <a:noFill/>
          <a:ln>
            <a:noFill/>
          </a:ln>
        </p:spPr>
      </p:pic>
      <p:pic>
        <p:nvPicPr>
          <p:cNvPr id="151" name="Google Shape;151;p10"/>
          <p:cNvPicPr preferRelativeResize="0"/>
          <p:nvPr/>
        </p:nvPicPr>
        <p:blipFill rotWithShape="1">
          <a:blip r:embed="rId6">
            <a:alphaModFix/>
          </a:blip>
          <a:srcRect b="0" l="0" r="0" t="0"/>
          <a:stretch/>
        </p:blipFill>
        <p:spPr>
          <a:xfrm>
            <a:off x="6985098" y="2258483"/>
            <a:ext cx="2006501" cy="26648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erson sitting in a forest&#10;&#10;AI-generated content may be incorrect." id="156" name="Google Shape;156;p11"/>
          <p:cNvPicPr preferRelativeResize="0"/>
          <p:nvPr/>
        </p:nvPicPr>
        <p:blipFill rotWithShape="1">
          <a:blip r:embed="rId3">
            <a:alphaModFix/>
          </a:blip>
          <a:srcRect b="0" l="0" r="0" t="0"/>
          <a:stretch/>
        </p:blipFill>
        <p:spPr>
          <a:xfrm>
            <a:off x="463923" y="742950"/>
            <a:ext cx="2538805" cy="3371850"/>
          </a:xfrm>
          <a:prstGeom prst="rect">
            <a:avLst/>
          </a:prstGeom>
          <a:noFill/>
          <a:ln>
            <a:noFill/>
          </a:ln>
        </p:spPr>
      </p:pic>
      <p:grpSp>
        <p:nvGrpSpPr>
          <p:cNvPr id="157" name="Google Shape;157;p11"/>
          <p:cNvGrpSpPr/>
          <p:nvPr/>
        </p:nvGrpSpPr>
        <p:grpSpPr>
          <a:xfrm>
            <a:off x="4036679" y="336951"/>
            <a:ext cx="4209188" cy="4063197"/>
            <a:chOff x="943405" y="401"/>
            <a:chExt cx="4209188" cy="4063197"/>
          </a:xfrm>
        </p:grpSpPr>
        <p:sp>
          <p:nvSpPr>
            <p:cNvPr id="158" name="Google Shape;158;p11"/>
            <p:cNvSpPr/>
            <p:nvPr/>
          </p:nvSpPr>
          <p:spPr>
            <a:xfrm>
              <a:off x="2434828" y="401"/>
              <a:ext cx="1226343" cy="1226343"/>
            </a:xfrm>
            <a:prstGeom prst="ellipse">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txBox="1"/>
            <p:nvPr/>
          </p:nvSpPr>
          <p:spPr>
            <a:xfrm>
              <a:off x="2614422" y="179995"/>
              <a:ext cx="867155" cy="86715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Flood</a:t>
              </a:r>
              <a:r>
                <a:rPr lang="en-AU" sz="1200">
                  <a:solidFill>
                    <a:schemeClr val="lt1"/>
                  </a:solidFill>
                </a:rPr>
                <a:t> </a:t>
              </a:r>
              <a:r>
                <a:rPr b="0" i="0" lang="en-AU" sz="1200" u="none" cap="none" strike="noStrike">
                  <a:solidFill>
                    <a:schemeClr val="lt1"/>
                  </a:solidFill>
                  <a:latin typeface="Arial"/>
                  <a:ea typeface="Arial"/>
                  <a:cs typeface="Arial"/>
                  <a:sym typeface="Arial"/>
                </a:rPr>
                <a:t> proliferates invasive fish</a:t>
              </a:r>
              <a:endParaRPr/>
            </a:p>
          </p:txBody>
        </p:sp>
        <p:sp>
          <p:nvSpPr>
            <p:cNvPr id="160" name="Google Shape;160;p11"/>
            <p:cNvSpPr/>
            <p:nvPr/>
          </p:nvSpPr>
          <p:spPr>
            <a:xfrm rot="2160000">
              <a:off x="3622675" y="942976"/>
              <a:ext cx="327092" cy="413891"/>
            </a:xfrm>
            <a:prstGeom prst="rightArrow">
              <a:avLst>
                <a:gd fmla="val 60000" name="adj1"/>
                <a:gd fmla="val 50000" name="adj2"/>
              </a:avLst>
            </a:prstGeom>
            <a:solidFill>
              <a:srgbClr val="FFD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txBox="1"/>
            <p:nvPr/>
          </p:nvSpPr>
          <p:spPr>
            <a:xfrm rot="2160000">
              <a:off x="3632045" y="996915"/>
              <a:ext cx="228964" cy="248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62" name="Google Shape;162;p11"/>
            <p:cNvSpPr/>
            <p:nvPr/>
          </p:nvSpPr>
          <p:spPr>
            <a:xfrm>
              <a:off x="3926250" y="1083982"/>
              <a:ext cx="1226343" cy="1226343"/>
            </a:xfrm>
            <a:prstGeom prst="ellipse">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txBox="1"/>
            <p:nvPr/>
          </p:nvSpPr>
          <p:spPr>
            <a:xfrm>
              <a:off x="4105844" y="1263576"/>
              <a:ext cx="867155" cy="86715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Native species displaced by flood and invasives</a:t>
              </a:r>
              <a:endParaRPr/>
            </a:p>
          </p:txBody>
        </p:sp>
        <p:sp>
          <p:nvSpPr>
            <p:cNvPr id="164" name="Google Shape;164;p11"/>
            <p:cNvSpPr/>
            <p:nvPr/>
          </p:nvSpPr>
          <p:spPr>
            <a:xfrm rot="6480000">
              <a:off x="4093900" y="2358041"/>
              <a:ext cx="327092" cy="413891"/>
            </a:xfrm>
            <a:prstGeom prst="rightArrow">
              <a:avLst>
                <a:gd fmla="val 60000" name="adj1"/>
                <a:gd fmla="val 50000" name="adj2"/>
              </a:avLst>
            </a:prstGeom>
            <a:solidFill>
              <a:srgbClr val="FFD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txBox="1"/>
            <p:nvPr/>
          </p:nvSpPr>
          <p:spPr>
            <a:xfrm rot="-4320000">
              <a:off x="4158126" y="2394156"/>
              <a:ext cx="228964" cy="248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66" name="Google Shape;166;p11"/>
            <p:cNvSpPr/>
            <p:nvPr/>
          </p:nvSpPr>
          <p:spPr>
            <a:xfrm>
              <a:off x="3356577" y="2837255"/>
              <a:ext cx="1226343" cy="1226343"/>
            </a:xfrm>
            <a:prstGeom prst="ellipse">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txBox="1"/>
            <p:nvPr/>
          </p:nvSpPr>
          <p:spPr>
            <a:xfrm>
              <a:off x="3536171" y="3016849"/>
              <a:ext cx="867155" cy="86715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Decline in water quality</a:t>
              </a:r>
              <a:endParaRPr/>
            </a:p>
          </p:txBody>
        </p:sp>
        <p:sp>
          <p:nvSpPr>
            <p:cNvPr id="168" name="Google Shape;168;p11"/>
            <p:cNvSpPr/>
            <p:nvPr/>
          </p:nvSpPr>
          <p:spPr>
            <a:xfrm rot="10800000">
              <a:off x="2893711" y="3243481"/>
              <a:ext cx="327092" cy="413891"/>
            </a:xfrm>
            <a:prstGeom prst="rightArrow">
              <a:avLst>
                <a:gd fmla="val 60000" name="adj1"/>
                <a:gd fmla="val 50000" name="adj2"/>
              </a:avLst>
            </a:prstGeom>
            <a:solidFill>
              <a:srgbClr val="FFD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txBox="1"/>
            <p:nvPr/>
          </p:nvSpPr>
          <p:spPr>
            <a:xfrm>
              <a:off x="2991839" y="3326259"/>
              <a:ext cx="228964" cy="248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70" name="Google Shape;170;p11"/>
            <p:cNvSpPr/>
            <p:nvPr/>
          </p:nvSpPr>
          <p:spPr>
            <a:xfrm>
              <a:off x="1513078" y="2837255"/>
              <a:ext cx="1226343" cy="1226343"/>
            </a:xfrm>
            <a:prstGeom prst="ellipse">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txBox="1"/>
            <p:nvPr/>
          </p:nvSpPr>
          <p:spPr>
            <a:xfrm>
              <a:off x="1692672" y="3016849"/>
              <a:ext cx="867155" cy="86715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Impact on riparian health</a:t>
              </a:r>
              <a:endParaRPr/>
            </a:p>
          </p:txBody>
        </p:sp>
        <p:sp>
          <p:nvSpPr>
            <p:cNvPr id="172" name="Google Shape;172;p11"/>
            <p:cNvSpPr/>
            <p:nvPr/>
          </p:nvSpPr>
          <p:spPr>
            <a:xfrm rot="-6480000">
              <a:off x="1680728" y="2375649"/>
              <a:ext cx="327092" cy="413891"/>
            </a:xfrm>
            <a:prstGeom prst="rightArrow">
              <a:avLst>
                <a:gd fmla="val 60000" name="adj1"/>
                <a:gd fmla="val 50000" name="adj2"/>
              </a:avLst>
            </a:prstGeom>
            <a:solidFill>
              <a:srgbClr val="FFD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txBox="1"/>
            <p:nvPr/>
          </p:nvSpPr>
          <p:spPr>
            <a:xfrm rot="4320000">
              <a:off x="1744954" y="2505090"/>
              <a:ext cx="228964" cy="248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74" name="Google Shape;174;p11"/>
            <p:cNvSpPr/>
            <p:nvPr/>
          </p:nvSpPr>
          <p:spPr>
            <a:xfrm>
              <a:off x="943405" y="1083982"/>
              <a:ext cx="1226343" cy="1226343"/>
            </a:xfrm>
            <a:prstGeom prst="ellipse">
              <a:avLst/>
            </a:prstGeom>
            <a:solidFill>
              <a:srgbClr val="FFAA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txBox="1"/>
            <p:nvPr/>
          </p:nvSpPr>
          <p:spPr>
            <a:xfrm>
              <a:off x="1122999" y="1263576"/>
              <a:ext cx="867155" cy="86715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AU" sz="1200" u="none" cap="none" strike="noStrike">
                  <a:solidFill>
                    <a:schemeClr val="lt1"/>
                  </a:solidFill>
                  <a:latin typeface="Arial"/>
                  <a:ea typeface="Arial"/>
                  <a:cs typeface="Arial"/>
                  <a:sym typeface="Arial"/>
                </a:rPr>
                <a:t>Increase flood and erosion risk</a:t>
              </a:r>
              <a:endParaRPr/>
            </a:p>
          </p:txBody>
        </p:sp>
        <p:sp>
          <p:nvSpPr>
            <p:cNvPr id="176" name="Google Shape;176;p11"/>
            <p:cNvSpPr/>
            <p:nvPr/>
          </p:nvSpPr>
          <p:spPr>
            <a:xfrm rot="-2160000">
              <a:off x="2131253" y="953859"/>
              <a:ext cx="327092" cy="413891"/>
            </a:xfrm>
            <a:prstGeom prst="rightArrow">
              <a:avLst>
                <a:gd fmla="val 60000" name="adj1"/>
                <a:gd fmla="val 50000" name="adj2"/>
              </a:avLst>
            </a:prstGeom>
            <a:solidFill>
              <a:srgbClr val="FFD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txBox="1"/>
            <p:nvPr/>
          </p:nvSpPr>
          <p:spPr>
            <a:xfrm rot="-2160000">
              <a:off x="2140623" y="1065476"/>
              <a:ext cx="228964" cy="24833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AU"/>
              <a:t>Recommendations and priorities:</a:t>
            </a:r>
            <a:endParaRPr/>
          </a:p>
        </p:txBody>
      </p:sp>
      <p:sp>
        <p:nvSpPr>
          <p:cNvPr id="183" name="Google Shape;183;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AU">
                <a:solidFill>
                  <a:schemeClr val="dk1"/>
                </a:solidFill>
              </a:rPr>
              <a:t>Consider interventions that break degradation cycles</a:t>
            </a:r>
            <a:endParaRPr/>
          </a:p>
          <a:p>
            <a:pPr indent="-342900" lvl="0" marL="457200" rtl="0" algn="l">
              <a:lnSpc>
                <a:spcPct val="115000"/>
              </a:lnSpc>
              <a:spcBef>
                <a:spcPts val="0"/>
              </a:spcBef>
              <a:spcAft>
                <a:spcPts val="0"/>
              </a:spcAft>
              <a:buClr>
                <a:schemeClr val="dk1"/>
              </a:buClr>
              <a:buSzPts val="1800"/>
              <a:buChar char="●"/>
            </a:pPr>
            <a:r>
              <a:rPr lang="en-AU">
                <a:solidFill>
                  <a:schemeClr val="dk1"/>
                </a:solidFill>
              </a:rPr>
              <a:t>Avoid commercialisation cul-de-sacs in carp biomass management</a:t>
            </a:r>
            <a:endParaRPr/>
          </a:p>
          <a:p>
            <a:pPr indent="-342900" lvl="0" marL="457200" rtl="0" algn="l">
              <a:lnSpc>
                <a:spcPct val="115000"/>
              </a:lnSpc>
              <a:spcBef>
                <a:spcPts val="0"/>
              </a:spcBef>
              <a:spcAft>
                <a:spcPts val="0"/>
              </a:spcAft>
              <a:buClr>
                <a:schemeClr val="dk1"/>
              </a:buClr>
              <a:buSzPts val="1800"/>
              <a:buChar char="●"/>
            </a:pPr>
            <a:r>
              <a:rPr lang="en-AU">
                <a:solidFill>
                  <a:schemeClr val="dk1"/>
                </a:solidFill>
              </a:rPr>
              <a:t>Establish demonstration reaches to prove and promote intervention tools</a:t>
            </a:r>
            <a:endParaRPr/>
          </a:p>
          <a:p>
            <a:pPr indent="-342900" lvl="0" marL="457200" rtl="0" algn="l">
              <a:lnSpc>
                <a:spcPct val="115000"/>
              </a:lnSpc>
              <a:spcBef>
                <a:spcPts val="0"/>
              </a:spcBef>
              <a:spcAft>
                <a:spcPts val="0"/>
              </a:spcAft>
              <a:buClr>
                <a:schemeClr val="dk1"/>
              </a:buClr>
              <a:buSzPts val="1800"/>
              <a:buChar char="●"/>
            </a:pPr>
            <a:r>
              <a:rPr lang="en-AU">
                <a:solidFill>
                  <a:schemeClr val="dk1"/>
                </a:solidFill>
              </a:rPr>
              <a:t>Consider ecological interactions and regulations for other invasive risks</a:t>
            </a:r>
            <a:endParaRPr>
              <a:solidFill>
                <a:schemeClr val="dk1"/>
              </a:solidFill>
            </a:endParaRPr>
          </a:p>
          <a:p>
            <a:pPr indent="-342900" lvl="0" marL="457200" rtl="0" algn="l">
              <a:lnSpc>
                <a:spcPct val="115000"/>
              </a:lnSpc>
              <a:spcBef>
                <a:spcPts val="0"/>
              </a:spcBef>
              <a:spcAft>
                <a:spcPts val="0"/>
              </a:spcAft>
              <a:buClr>
                <a:srgbClr val="FFFFFF"/>
              </a:buClr>
              <a:buSzPts val="1800"/>
              <a:buChar char="●"/>
            </a:pPr>
            <a:r>
              <a:rPr b="1" lang="en-AU">
                <a:solidFill>
                  <a:srgbClr val="FFFFFF"/>
                </a:solidFill>
              </a:rPr>
              <a:t>Prioritise</a:t>
            </a:r>
            <a:r>
              <a:rPr b="1" lang="en-AU">
                <a:solidFill>
                  <a:srgbClr val="FFFFFF"/>
                </a:solidFill>
              </a:rPr>
              <a:t> ongoing funding for research and funding a deployment and recovery plan - restoration</a:t>
            </a:r>
            <a:endParaRPr b="1">
              <a:solidFill>
                <a:srgbClr val="FFFFFF"/>
              </a:solidFill>
            </a:endParaRPr>
          </a:p>
          <a:p>
            <a:pPr indent="0" lvl="0" marL="457200" rtl="0" algn="l">
              <a:lnSpc>
                <a:spcPct val="115000"/>
              </a:lnSpc>
              <a:spcBef>
                <a:spcPts val="0"/>
              </a:spcBef>
              <a:spcAft>
                <a:spcPts val="0"/>
              </a:spcAft>
              <a:buNone/>
            </a:pPr>
            <a:r>
              <a:t/>
            </a:r>
            <a:endParaRPr>
              <a:solidFill>
                <a:schemeClr val="dk1"/>
              </a:solidFill>
            </a:endParaRPr>
          </a:p>
          <a:p>
            <a:pPr indent="-228600" lvl="0" marL="457200" rtl="0" algn="l">
              <a:lnSpc>
                <a:spcPct val="115000"/>
              </a:lnSpc>
              <a:spcBef>
                <a:spcPts val="0"/>
              </a:spcBef>
              <a:spcAft>
                <a:spcPts val="0"/>
              </a:spcAft>
              <a:buSzPts val="1800"/>
              <a:buNone/>
            </a:pPr>
            <a:r>
              <a:t/>
            </a:r>
            <a:endParaRPr/>
          </a:p>
        </p:txBody>
      </p:sp>
      <p:pic>
        <p:nvPicPr>
          <p:cNvPr id="184" name="Google Shape;184;p12"/>
          <p:cNvPicPr preferRelativeResize="0"/>
          <p:nvPr/>
        </p:nvPicPr>
        <p:blipFill rotWithShape="1">
          <a:blip r:embed="rId3">
            <a:alphaModFix/>
          </a:blip>
          <a:srcRect b="0" l="0" r="33617" t="0"/>
          <a:stretch/>
        </p:blipFill>
        <p:spPr>
          <a:xfrm>
            <a:off x="0" y="3991025"/>
            <a:ext cx="6375400" cy="707450"/>
          </a:xfrm>
          <a:prstGeom prst="rect">
            <a:avLst/>
          </a:prstGeom>
          <a:noFill/>
          <a:ln>
            <a:noFill/>
          </a:ln>
        </p:spPr>
      </p:pic>
      <p:sp>
        <p:nvSpPr>
          <p:cNvPr id="185" name="Google Shape;185;p12"/>
          <p:cNvSpPr txBox="1"/>
          <p:nvPr/>
        </p:nvSpPr>
        <p:spPr>
          <a:xfrm>
            <a:off x="409388" y="3965624"/>
            <a:ext cx="4618972"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lt1"/>
                </a:solidFill>
                <a:latin typeface="Arial"/>
                <a:ea typeface="Arial"/>
                <a:cs typeface="Arial"/>
                <a:sym typeface="Arial"/>
              </a:rPr>
              <a:t>Reece Pianta</a:t>
            </a:r>
            <a:endParaRPr/>
          </a:p>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lt1"/>
                </a:solidFill>
                <a:latin typeface="Arial"/>
                <a:ea typeface="Arial"/>
                <a:cs typeface="Arial"/>
                <a:sym typeface="Arial"/>
              </a:rPr>
              <a:t>Advocacy Director</a:t>
            </a:r>
            <a:endParaRPr/>
          </a:p>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lt1"/>
                </a:solidFill>
                <a:latin typeface="Arial"/>
                <a:ea typeface="Arial"/>
                <a:cs typeface="Arial"/>
                <a:sym typeface="Arial"/>
              </a:rPr>
              <a:t>0422 935 665</a:t>
            </a:r>
            <a:endParaRPr/>
          </a:p>
          <a:p>
            <a:pPr indent="0" lvl="0" marL="0" marR="0" rtl="0" algn="l">
              <a:lnSpc>
                <a:spcPct val="100000"/>
              </a:lnSpc>
              <a:spcBef>
                <a:spcPts val="0"/>
              </a:spcBef>
              <a:spcAft>
                <a:spcPts val="0"/>
              </a:spcAft>
              <a:buClr>
                <a:srgbClr val="000000"/>
              </a:buClr>
              <a:buSzPts val="1000"/>
              <a:buFont typeface="Arial"/>
              <a:buNone/>
            </a:pPr>
            <a:r>
              <a:rPr b="1" i="0" lang="en-AU" sz="1100" u="none" cap="none" strike="noStrike">
                <a:solidFill>
                  <a:schemeClr val="lt1"/>
                </a:solidFill>
                <a:latin typeface="Arial"/>
                <a:ea typeface="Arial"/>
                <a:cs typeface="Arial"/>
                <a:sym typeface="Arial"/>
              </a:rPr>
              <a:t>reecep@invasives.org.au</a:t>
            </a:r>
            <a:endParaRPr b="1" i="0" sz="1100" u="none" cap="none" strike="noStrike">
              <a:solidFill>
                <a:schemeClr val="lt1"/>
              </a:solidFill>
              <a:latin typeface="Arial"/>
              <a:ea typeface="Arial"/>
              <a:cs typeface="Arial"/>
              <a:sym typeface="Arial"/>
            </a:endParaRPr>
          </a:p>
        </p:txBody>
      </p:sp>
      <p:pic>
        <p:nvPicPr>
          <p:cNvPr descr="A logo with orange and yellow circles&#10;&#10;Description automatically generated" id="186" name="Google Shape;186;p12"/>
          <p:cNvPicPr preferRelativeResize="0"/>
          <p:nvPr/>
        </p:nvPicPr>
        <p:blipFill rotWithShape="1">
          <a:blip r:embed="rId4">
            <a:alphaModFix/>
          </a:blip>
          <a:srcRect b="0" l="0" r="0" t="0"/>
          <a:stretch/>
        </p:blipFill>
        <p:spPr>
          <a:xfrm>
            <a:off x="6556900" y="3965624"/>
            <a:ext cx="1985967" cy="8550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descr="A bat lying on the ground&#10;&#10;Description automatically generated with medium confidence" id="66" name="Google Shape;66;p2"/>
          <p:cNvPicPr preferRelativeResize="0"/>
          <p:nvPr/>
        </p:nvPicPr>
        <p:blipFill rotWithShape="1">
          <a:blip r:embed="rId3">
            <a:alphaModFix/>
          </a:blip>
          <a:srcRect b="0" l="0" r="0" t="0"/>
          <a:stretch/>
        </p:blipFill>
        <p:spPr>
          <a:xfrm flipH="1">
            <a:off x="3130399" y="632275"/>
            <a:ext cx="2738430" cy="1825620"/>
          </a:xfrm>
          <a:prstGeom prst="rect">
            <a:avLst/>
          </a:prstGeom>
          <a:noFill/>
          <a:ln>
            <a:noFill/>
          </a:ln>
        </p:spPr>
      </p:pic>
      <p:pic>
        <p:nvPicPr>
          <p:cNvPr id="67" name="Google Shape;67;p2"/>
          <p:cNvPicPr preferRelativeResize="0"/>
          <p:nvPr/>
        </p:nvPicPr>
        <p:blipFill rotWithShape="1">
          <a:blip r:embed="rId4">
            <a:alphaModFix/>
          </a:blip>
          <a:srcRect b="0" l="0" r="0" t="0"/>
          <a:stretch/>
        </p:blipFill>
        <p:spPr>
          <a:xfrm flipH="1">
            <a:off x="132265" y="632275"/>
            <a:ext cx="2735011" cy="1825620"/>
          </a:xfrm>
          <a:prstGeom prst="rect">
            <a:avLst/>
          </a:prstGeom>
          <a:noFill/>
          <a:ln>
            <a:noFill/>
          </a:ln>
        </p:spPr>
      </p:pic>
      <p:pic>
        <p:nvPicPr>
          <p:cNvPr descr="A drawing of birds&#10;&#10;Description automatically generated with low confidence" id="68" name="Google Shape;68;p2"/>
          <p:cNvPicPr preferRelativeResize="0"/>
          <p:nvPr/>
        </p:nvPicPr>
        <p:blipFill rotWithShape="1">
          <a:blip r:embed="rId5">
            <a:alphaModFix/>
          </a:blip>
          <a:srcRect b="0" l="0" r="0" t="0"/>
          <a:stretch/>
        </p:blipFill>
        <p:spPr>
          <a:xfrm>
            <a:off x="6132324" y="2776302"/>
            <a:ext cx="2739178" cy="1825620"/>
          </a:xfrm>
          <a:prstGeom prst="rect">
            <a:avLst/>
          </a:prstGeom>
          <a:noFill/>
          <a:ln>
            <a:noFill/>
          </a:ln>
        </p:spPr>
      </p:pic>
      <p:pic>
        <p:nvPicPr>
          <p:cNvPr descr="A brown lizard on a rock&#10;&#10;Description automatically generated with low confidence" id="69" name="Google Shape;69;p2"/>
          <p:cNvPicPr preferRelativeResize="0"/>
          <p:nvPr/>
        </p:nvPicPr>
        <p:blipFill rotWithShape="1">
          <a:blip r:embed="rId6">
            <a:alphaModFix/>
          </a:blip>
          <a:srcRect b="0" l="-1" r="0" t="0"/>
          <a:stretch/>
        </p:blipFill>
        <p:spPr>
          <a:xfrm flipH="1">
            <a:off x="6132324" y="637392"/>
            <a:ext cx="2738430" cy="1825620"/>
          </a:xfrm>
          <a:prstGeom prst="rect">
            <a:avLst/>
          </a:prstGeom>
          <a:noFill/>
          <a:ln>
            <a:noFill/>
          </a:ln>
        </p:spPr>
      </p:pic>
      <p:pic>
        <p:nvPicPr>
          <p:cNvPr descr="A lizard on a rock&#10;&#10;Description automatically generated with medium confidence" id="70" name="Google Shape;70;p2"/>
          <p:cNvPicPr preferRelativeResize="0"/>
          <p:nvPr/>
        </p:nvPicPr>
        <p:blipFill rotWithShape="1">
          <a:blip r:embed="rId7">
            <a:alphaModFix/>
          </a:blip>
          <a:srcRect b="0" l="0" r="0" t="0"/>
          <a:stretch/>
        </p:blipFill>
        <p:spPr>
          <a:xfrm>
            <a:off x="132265" y="2759359"/>
            <a:ext cx="2738430" cy="1825620"/>
          </a:xfrm>
          <a:prstGeom prst="rect">
            <a:avLst/>
          </a:prstGeom>
          <a:noFill/>
          <a:ln>
            <a:noFill/>
          </a:ln>
        </p:spPr>
      </p:pic>
      <p:pic>
        <p:nvPicPr>
          <p:cNvPr descr="A picture containing salamander&#10;&#10;Description automatically generated" id="71" name="Google Shape;71;p2"/>
          <p:cNvPicPr preferRelativeResize="0"/>
          <p:nvPr/>
        </p:nvPicPr>
        <p:blipFill rotWithShape="1">
          <a:blip r:embed="rId8">
            <a:alphaModFix/>
          </a:blip>
          <a:srcRect b="0" l="-290" r="0" t="0"/>
          <a:stretch/>
        </p:blipFill>
        <p:spPr>
          <a:xfrm>
            <a:off x="3130399" y="2776302"/>
            <a:ext cx="2738430" cy="1825620"/>
          </a:xfrm>
          <a:prstGeom prst="rect">
            <a:avLst/>
          </a:prstGeom>
          <a:noFill/>
          <a:ln>
            <a:noFill/>
          </a:ln>
        </p:spPr>
      </p:pic>
      <p:sp>
        <p:nvSpPr>
          <p:cNvPr id="72" name="Google Shape;72;p2"/>
          <p:cNvSpPr txBox="1"/>
          <p:nvPr/>
        </p:nvSpPr>
        <p:spPr>
          <a:xfrm>
            <a:off x="128846" y="2482401"/>
            <a:ext cx="2738430" cy="276946"/>
          </a:xfrm>
          <a:prstGeom prst="rect">
            <a:avLst/>
          </a:prstGeom>
          <a:noFill/>
          <a:ln>
            <a:noFill/>
          </a:ln>
        </p:spPr>
        <p:txBody>
          <a:bodyPr anchorCtr="0" anchor="t" bIns="45675" lIns="91425" spcFirstLastPara="1" rIns="91425" wrap="square" tIns="45675">
            <a:spAutoFit/>
          </a:bodyPr>
          <a:lstStyle/>
          <a:p>
            <a:pPr indent="0" lvl="0" marL="0" marR="0" rtl="0" algn="l">
              <a:lnSpc>
                <a:spcPct val="100000"/>
              </a:lnSpc>
              <a:spcBef>
                <a:spcPts val="0"/>
              </a:spcBef>
              <a:spcAft>
                <a:spcPts val="0"/>
              </a:spcAft>
              <a:buNone/>
            </a:pPr>
            <a:r>
              <a:rPr b="0" i="0" lang="en-AU" sz="1200" u="none" cap="none" strike="noStrike">
                <a:solidFill>
                  <a:schemeClr val="dk1"/>
                </a:solidFill>
                <a:latin typeface="Open Sans"/>
                <a:ea typeface="Open Sans"/>
                <a:cs typeface="Open Sans"/>
                <a:sym typeface="Open Sans"/>
              </a:rPr>
              <a:t>Northern tinker frog</a:t>
            </a:r>
            <a:endParaRPr b="0" i="0" sz="1050" u="none" cap="none" strike="noStrike">
              <a:solidFill>
                <a:srgbClr val="000000"/>
              </a:solidFill>
              <a:latin typeface="Arial"/>
              <a:ea typeface="Arial"/>
              <a:cs typeface="Arial"/>
              <a:sym typeface="Arial"/>
            </a:endParaRPr>
          </a:p>
        </p:txBody>
      </p:sp>
      <p:sp>
        <p:nvSpPr>
          <p:cNvPr id="73" name="Google Shape;73;p2"/>
          <p:cNvSpPr txBox="1"/>
          <p:nvPr/>
        </p:nvSpPr>
        <p:spPr>
          <a:xfrm>
            <a:off x="6132325" y="4668060"/>
            <a:ext cx="2570456" cy="276946"/>
          </a:xfrm>
          <a:prstGeom prst="rect">
            <a:avLst/>
          </a:prstGeom>
          <a:noFill/>
          <a:ln>
            <a:noFill/>
          </a:ln>
        </p:spPr>
        <p:txBody>
          <a:bodyPr anchorCtr="0" anchor="t" bIns="45675" lIns="91425" spcFirstLastPara="1" rIns="91425" wrap="square" tIns="45675">
            <a:spAutoFit/>
          </a:bodyPr>
          <a:lstStyle/>
          <a:p>
            <a:pPr indent="0" lvl="0" marL="0" marR="0" rtl="0" algn="l">
              <a:lnSpc>
                <a:spcPct val="100000"/>
              </a:lnSpc>
              <a:spcBef>
                <a:spcPts val="0"/>
              </a:spcBef>
              <a:spcAft>
                <a:spcPts val="0"/>
              </a:spcAft>
              <a:buNone/>
            </a:pPr>
            <a:r>
              <a:rPr b="0" i="0" lang="en-AU" sz="1200" u="none" cap="none" strike="noStrike">
                <a:solidFill>
                  <a:schemeClr val="dk1"/>
                </a:solidFill>
                <a:latin typeface="Calibri"/>
                <a:ea typeface="Calibri"/>
                <a:cs typeface="Calibri"/>
                <a:sym typeface="Calibri"/>
              </a:rPr>
              <a:t>White-chested white-eye</a:t>
            </a:r>
            <a:endParaRPr b="0" i="0" sz="1200" u="none" cap="none" strike="noStrike">
              <a:solidFill>
                <a:schemeClr val="dk1"/>
              </a:solidFill>
              <a:latin typeface="Open Sans"/>
              <a:ea typeface="Open Sans"/>
              <a:cs typeface="Open Sans"/>
              <a:sym typeface="Open Sans"/>
            </a:endParaRPr>
          </a:p>
        </p:txBody>
      </p:sp>
      <p:sp>
        <p:nvSpPr>
          <p:cNvPr id="74" name="Google Shape;74;p2"/>
          <p:cNvSpPr txBox="1"/>
          <p:nvPr/>
        </p:nvSpPr>
        <p:spPr>
          <a:xfrm>
            <a:off x="3130399" y="4668060"/>
            <a:ext cx="2823687" cy="276946"/>
          </a:xfrm>
          <a:prstGeom prst="rect">
            <a:avLst/>
          </a:prstGeom>
          <a:noFill/>
          <a:ln>
            <a:noFill/>
          </a:ln>
        </p:spPr>
        <p:txBody>
          <a:bodyPr anchorCtr="0" anchor="t" bIns="45675" lIns="91425" spcFirstLastPara="1" rIns="91425" wrap="square" tIns="45675">
            <a:spAutoFit/>
          </a:bodyPr>
          <a:lstStyle/>
          <a:p>
            <a:pPr indent="0" lvl="0" marL="0" marR="0" rtl="0" algn="l">
              <a:lnSpc>
                <a:spcPct val="100000"/>
              </a:lnSpc>
              <a:spcBef>
                <a:spcPts val="0"/>
              </a:spcBef>
              <a:spcAft>
                <a:spcPts val="0"/>
              </a:spcAft>
              <a:buNone/>
            </a:pPr>
            <a:r>
              <a:rPr b="0" i="0" lang="en-AU" sz="1200" u="none" cap="none" strike="noStrike">
                <a:solidFill>
                  <a:schemeClr val="dk1"/>
                </a:solidFill>
                <a:latin typeface="Calibri"/>
                <a:ea typeface="Calibri"/>
                <a:cs typeface="Calibri"/>
                <a:sym typeface="Calibri"/>
              </a:rPr>
              <a:t>Lister’s gecko (extinct in the wild)</a:t>
            </a:r>
            <a:endParaRPr b="0" i="0" sz="1200" u="none" cap="none" strike="noStrike">
              <a:solidFill>
                <a:schemeClr val="dk1"/>
              </a:solidFill>
              <a:latin typeface="Open Sans"/>
              <a:ea typeface="Open Sans"/>
              <a:cs typeface="Open Sans"/>
              <a:sym typeface="Open Sans"/>
            </a:endParaRPr>
          </a:p>
        </p:txBody>
      </p:sp>
      <p:sp>
        <p:nvSpPr>
          <p:cNvPr id="75" name="Google Shape;75;p2"/>
          <p:cNvSpPr txBox="1"/>
          <p:nvPr/>
        </p:nvSpPr>
        <p:spPr>
          <a:xfrm>
            <a:off x="3130399" y="2478619"/>
            <a:ext cx="2738430" cy="276946"/>
          </a:xfrm>
          <a:prstGeom prst="rect">
            <a:avLst/>
          </a:prstGeom>
          <a:noFill/>
          <a:ln>
            <a:noFill/>
          </a:ln>
        </p:spPr>
        <p:txBody>
          <a:bodyPr anchorCtr="0" anchor="t" bIns="45675" lIns="91425" spcFirstLastPara="1" rIns="91425" wrap="square" tIns="45675">
            <a:spAutoFit/>
          </a:bodyPr>
          <a:lstStyle/>
          <a:p>
            <a:pPr indent="0" lvl="0" marL="0" marR="0" rtl="0" algn="l">
              <a:lnSpc>
                <a:spcPct val="100000"/>
              </a:lnSpc>
              <a:spcBef>
                <a:spcPts val="0"/>
              </a:spcBef>
              <a:spcAft>
                <a:spcPts val="0"/>
              </a:spcAft>
              <a:buNone/>
            </a:pPr>
            <a:r>
              <a:rPr b="0" i="0" lang="en-AU" sz="1200" u="none" cap="none" strike="noStrike">
                <a:solidFill>
                  <a:schemeClr val="dk1"/>
                </a:solidFill>
                <a:latin typeface="Calibri"/>
                <a:ea typeface="Calibri"/>
                <a:cs typeface="Calibri"/>
                <a:sym typeface="Calibri"/>
              </a:rPr>
              <a:t>Christmas Island pipistrelle</a:t>
            </a:r>
            <a:endParaRPr b="0" i="0" sz="1200" u="none" cap="none" strike="noStrike">
              <a:solidFill>
                <a:schemeClr val="dk1"/>
              </a:solidFill>
              <a:latin typeface="Open Sans"/>
              <a:ea typeface="Open Sans"/>
              <a:cs typeface="Open Sans"/>
              <a:sym typeface="Open Sans"/>
            </a:endParaRPr>
          </a:p>
        </p:txBody>
      </p:sp>
      <p:sp>
        <p:nvSpPr>
          <p:cNvPr id="76" name="Google Shape;76;p2"/>
          <p:cNvSpPr txBox="1"/>
          <p:nvPr/>
        </p:nvSpPr>
        <p:spPr>
          <a:xfrm>
            <a:off x="6132324" y="2477284"/>
            <a:ext cx="2887636" cy="276946"/>
          </a:xfrm>
          <a:prstGeom prst="rect">
            <a:avLst/>
          </a:prstGeom>
          <a:noFill/>
          <a:ln>
            <a:noFill/>
          </a:ln>
        </p:spPr>
        <p:txBody>
          <a:bodyPr anchorCtr="0" anchor="t" bIns="45675" lIns="91425" spcFirstLastPara="1" rIns="91425" wrap="square" tIns="45675">
            <a:spAutoFit/>
          </a:bodyPr>
          <a:lstStyle/>
          <a:p>
            <a:pPr indent="0" lvl="0" marL="0" marR="0" rtl="0" algn="l">
              <a:lnSpc>
                <a:spcPct val="100000"/>
              </a:lnSpc>
              <a:spcBef>
                <a:spcPts val="0"/>
              </a:spcBef>
              <a:spcAft>
                <a:spcPts val="0"/>
              </a:spcAft>
              <a:buNone/>
            </a:pPr>
            <a:r>
              <a:rPr b="0" i="0" lang="en-AU" sz="1200" u="none" cap="none" strike="noStrike">
                <a:solidFill>
                  <a:schemeClr val="dk1"/>
                </a:solidFill>
                <a:latin typeface="Calibri"/>
                <a:ea typeface="Calibri"/>
                <a:cs typeface="Calibri"/>
                <a:sym typeface="Calibri"/>
              </a:rPr>
              <a:t>Christmas Island forest skink</a:t>
            </a:r>
            <a:endParaRPr b="0" i="0" sz="1200" u="none" cap="none" strike="noStrike">
              <a:solidFill>
                <a:schemeClr val="dk1"/>
              </a:solidFill>
              <a:latin typeface="Open Sans"/>
              <a:ea typeface="Open Sans"/>
              <a:cs typeface="Open Sans"/>
              <a:sym typeface="Open Sans"/>
            </a:endParaRPr>
          </a:p>
        </p:txBody>
      </p:sp>
      <p:sp>
        <p:nvSpPr>
          <p:cNvPr id="77" name="Google Shape;77;p2"/>
          <p:cNvSpPr txBox="1"/>
          <p:nvPr/>
        </p:nvSpPr>
        <p:spPr>
          <a:xfrm>
            <a:off x="128846" y="4668059"/>
            <a:ext cx="2738430" cy="276946"/>
          </a:xfrm>
          <a:prstGeom prst="rect">
            <a:avLst/>
          </a:prstGeom>
          <a:noFill/>
          <a:ln>
            <a:noFill/>
          </a:ln>
        </p:spPr>
        <p:txBody>
          <a:bodyPr anchorCtr="0" anchor="t" bIns="45675" lIns="91425" spcFirstLastPara="1" rIns="91425" wrap="square" tIns="45675">
            <a:spAutoFit/>
          </a:bodyPr>
          <a:lstStyle/>
          <a:p>
            <a:pPr indent="0" lvl="0" marL="0" marR="0" rtl="0" algn="l">
              <a:lnSpc>
                <a:spcPct val="100000"/>
              </a:lnSpc>
              <a:spcBef>
                <a:spcPts val="0"/>
              </a:spcBef>
              <a:spcAft>
                <a:spcPts val="0"/>
              </a:spcAft>
              <a:buNone/>
            </a:pPr>
            <a:r>
              <a:rPr b="0" i="0" lang="en-AU" sz="1200" u="none" cap="none" strike="noStrike">
                <a:solidFill>
                  <a:schemeClr val="dk1"/>
                </a:solidFill>
                <a:latin typeface="Calibri"/>
                <a:ea typeface="Calibri"/>
                <a:cs typeface="Calibri"/>
                <a:sym typeface="Calibri"/>
              </a:rPr>
              <a:t>Blue-tailed skink (extinct in the wild)</a:t>
            </a:r>
            <a:endParaRPr b="0" i="0" sz="1200" u="none" cap="none" strike="noStrike">
              <a:solidFill>
                <a:schemeClr val="dk1"/>
              </a:solidFill>
              <a:latin typeface="Open Sans"/>
              <a:ea typeface="Open Sans"/>
              <a:cs typeface="Open Sans"/>
              <a:sym typeface="Open Sans"/>
            </a:endParaRPr>
          </a:p>
        </p:txBody>
      </p:sp>
      <p:sp>
        <p:nvSpPr>
          <p:cNvPr id="78" name="Google Shape;78;p2"/>
          <p:cNvSpPr txBox="1"/>
          <p:nvPr/>
        </p:nvSpPr>
        <p:spPr>
          <a:xfrm>
            <a:off x="128846" y="202142"/>
            <a:ext cx="9011735" cy="347053"/>
          </a:xfrm>
          <a:prstGeom prst="rect">
            <a:avLst/>
          </a:prstGeom>
          <a:noFill/>
          <a:ln>
            <a:noFill/>
          </a:ln>
        </p:spPr>
        <p:txBody>
          <a:bodyPr anchorCtr="0" anchor="b" bIns="34275" lIns="68550" spcFirstLastPara="1" rIns="68550" wrap="square" tIns="34275">
            <a:noAutofit/>
          </a:bodyPr>
          <a:lstStyle/>
          <a:p>
            <a:pPr indent="0" lvl="0" marL="0" marR="0" rtl="0" algn="l">
              <a:lnSpc>
                <a:spcPct val="90000"/>
              </a:lnSpc>
              <a:spcBef>
                <a:spcPts val="0"/>
              </a:spcBef>
              <a:spcAft>
                <a:spcPts val="0"/>
              </a:spcAft>
              <a:buNone/>
            </a:pPr>
            <a:r>
              <a:rPr b="0" i="0" lang="en-AU" sz="1950" u="none" cap="none" strike="noStrike">
                <a:solidFill>
                  <a:schemeClr val="dk1"/>
                </a:solidFill>
                <a:latin typeface="Open Sans"/>
                <a:ea typeface="Open Sans"/>
                <a:cs typeface="Open Sans"/>
                <a:sym typeface="Open Sans"/>
              </a:rPr>
              <a:t>Animal extinctions since 2000 where invasive species was the primary cause</a:t>
            </a:r>
            <a:endParaRPr b="1" i="0" sz="195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3"/>
          <p:cNvSpPr txBox="1"/>
          <p:nvPr/>
        </p:nvSpPr>
        <p:spPr>
          <a:xfrm>
            <a:off x="6920850" y="4797875"/>
            <a:ext cx="20907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1" i="0" lang="en-AU" sz="800" u="none" cap="none" strike="noStrike">
                <a:solidFill>
                  <a:srgbClr val="000000"/>
                </a:solidFill>
                <a:latin typeface="Open Sans"/>
                <a:ea typeface="Open Sans"/>
                <a:cs typeface="Open Sans"/>
                <a:sym typeface="Open Sans"/>
              </a:rPr>
              <a:t>invasives.org.au</a:t>
            </a:r>
            <a:endParaRPr b="1" i="0" sz="800" u="none" cap="none" strike="noStrike">
              <a:solidFill>
                <a:srgbClr val="000000"/>
              </a:solidFill>
              <a:latin typeface="Open Sans"/>
              <a:ea typeface="Open Sans"/>
              <a:cs typeface="Open Sans"/>
              <a:sym typeface="Open Sans"/>
            </a:endParaRPr>
          </a:p>
        </p:txBody>
      </p:sp>
      <p:pic>
        <p:nvPicPr>
          <p:cNvPr id="84" name="Google Shape;84;p3"/>
          <p:cNvPicPr preferRelativeResize="0"/>
          <p:nvPr/>
        </p:nvPicPr>
        <p:blipFill rotWithShape="1">
          <a:blip r:embed="rId3">
            <a:alphaModFix/>
          </a:blip>
          <a:srcRect b="0" l="0" r="0" t="0"/>
          <a:stretch/>
        </p:blipFill>
        <p:spPr>
          <a:xfrm>
            <a:off x="426308" y="333632"/>
            <a:ext cx="8397704" cy="43116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AU"/>
              <a:t>Effective invasive species action is about impact.</a:t>
            </a:r>
            <a:endParaRPr/>
          </a:p>
        </p:txBody>
      </p:sp>
      <p:pic>
        <p:nvPicPr>
          <p:cNvPr id="90" name="Google Shape;90;p4"/>
          <p:cNvPicPr preferRelativeResize="0"/>
          <p:nvPr/>
        </p:nvPicPr>
        <p:blipFill rotWithShape="1">
          <a:blip r:embed="rId3">
            <a:alphaModFix/>
          </a:blip>
          <a:srcRect b="0" l="0" r="0" t="0"/>
          <a:stretch/>
        </p:blipFill>
        <p:spPr>
          <a:xfrm>
            <a:off x="144760" y="1245506"/>
            <a:ext cx="8724650" cy="25773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5"/>
          <p:cNvPicPr preferRelativeResize="0"/>
          <p:nvPr/>
        </p:nvPicPr>
        <p:blipFill rotWithShape="1">
          <a:blip r:embed="rId3">
            <a:alphaModFix/>
          </a:blip>
          <a:srcRect b="0" l="0" r="0" t="0"/>
          <a:stretch/>
        </p:blipFill>
        <p:spPr>
          <a:xfrm>
            <a:off x="4596714" y="278027"/>
            <a:ext cx="4020542" cy="4266170"/>
          </a:xfrm>
          <a:prstGeom prst="rect">
            <a:avLst/>
          </a:prstGeom>
          <a:noFill/>
          <a:ln>
            <a:noFill/>
          </a:ln>
        </p:spPr>
      </p:pic>
      <p:sp>
        <p:nvSpPr>
          <p:cNvPr id="96" name="Google Shape;96;p5"/>
          <p:cNvSpPr txBox="1"/>
          <p:nvPr/>
        </p:nvSpPr>
        <p:spPr>
          <a:xfrm>
            <a:off x="970006" y="1833086"/>
            <a:ext cx="3015049"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400" u="none" cap="none" strike="noStrike">
                <a:solidFill>
                  <a:schemeClr val="dk1"/>
                </a:solidFill>
                <a:latin typeface="Arial"/>
                <a:ea typeface="Arial"/>
                <a:cs typeface="Arial"/>
                <a:sym typeface="Arial"/>
              </a:rPr>
              <a:t>$2 billion+ spend on nationally cost shared eradication programs since 2023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6"/>
          <p:cNvSpPr txBox="1"/>
          <p:nvPr>
            <p:ph type="title"/>
          </p:nvPr>
        </p:nvSpPr>
        <p:spPr>
          <a:xfrm>
            <a:off x="311700" y="23496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AU"/>
              <a:t>Approved Threat Abatement Plans (TAPs) </a:t>
            </a:r>
            <a:br>
              <a:rPr lang="en-AU"/>
            </a:br>
            <a:endParaRPr/>
          </a:p>
        </p:txBody>
      </p:sp>
      <p:pic>
        <p:nvPicPr>
          <p:cNvPr id="102" name="Google Shape;102;p6"/>
          <p:cNvPicPr preferRelativeResize="0"/>
          <p:nvPr/>
        </p:nvPicPr>
        <p:blipFill rotWithShape="1">
          <a:blip r:embed="rId3">
            <a:alphaModFix/>
          </a:blip>
          <a:srcRect b="0" l="0" r="0" t="0"/>
          <a:stretch/>
        </p:blipFill>
        <p:spPr>
          <a:xfrm>
            <a:off x="456709" y="977537"/>
            <a:ext cx="1561360" cy="1037023"/>
          </a:xfrm>
          <a:prstGeom prst="rect">
            <a:avLst/>
          </a:prstGeom>
          <a:noFill/>
          <a:ln>
            <a:noFill/>
          </a:ln>
        </p:spPr>
      </p:pic>
      <p:pic>
        <p:nvPicPr>
          <p:cNvPr id="103" name="Google Shape;103;p6"/>
          <p:cNvPicPr preferRelativeResize="0"/>
          <p:nvPr/>
        </p:nvPicPr>
        <p:blipFill rotWithShape="1">
          <a:blip r:embed="rId4">
            <a:alphaModFix/>
          </a:blip>
          <a:srcRect b="0" l="0" r="0" t="0"/>
          <a:stretch/>
        </p:blipFill>
        <p:spPr>
          <a:xfrm>
            <a:off x="3266644" y="2481725"/>
            <a:ext cx="1408773" cy="991630"/>
          </a:xfrm>
          <a:prstGeom prst="rect">
            <a:avLst/>
          </a:prstGeom>
          <a:noFill/>
          <a:ln>
            <a:noFill/>
          </a:ln>
        </p:spPr>
      </p:pic>
      <p:pic>
        <p:nvPicPr>
          <p:cNvPr id="104" name="Google Shape;104;p6" title="Rabbits-3.png"/>
          <p:cNvPicPr preferRelativeResize="0"/>
          <p:nvPr/>
        </p:nvPicPr>
        <p:blipFill rotWithShape="1">
          <a:blip r:embed="rId5">
            <a:alphaModFix/>
          </a:blip>
          <a:srcRect b="36753" l="0" r="0" t="0"/>
          <a:stretch/>
        </p:blipFill>
        <p:spPr>
          <a:xfrm>
            <a:off x="456709" y="2204063"/>
            <a:ext cx="1463294" cy="1037023"/>
          </a:xfrm>
          <a:prstGeom prst="rect">
            <a:avLst/>
          </a:prstGeom>
          <a:noFill/>
          <a:ln>
            <a:noFill/>
          </a:ln>
        </p:spPr>
      </p:pic>
      <p:pic>
        <p:nvPicPr>
          <p:cNvPr id="105" name="Google Shape;105;p6"/>
          <p:cNvPicPr preferRelativeResize="0"/>
          <p:nvPr/>
        </p:nvPicPr>
        <p:blipFill rotWithShape="1">
          <a:blip r:embed="rId6">
            <a:alphaModFix/>
          </a:blip>
          <a:srcRect b="0" l="0" r="0" t="0"/>
          <a:stretch/>
        </p:blipFill>
        <p:spPr>
          <a:xfrm>
            <a:off x="456709" y="3568127"/>
            <a:ext cx="1561360" cy="1040907"/>
          </a:xfrm>
          <a:prstGeom prst="rect">
            <a:avLst/>
          </a:prstGeom>
          <a:noFill/>
          <a:ln>
            <a:noFill/>
          </a:ln>
        </p:spPr>
      </p:pic>
      <p:pic>
        <p:nvPicPr>
          <p:cNvPr id="106" name="Google Shape;106;p6"/>
          <p:cNvPicPr preferRelativeResize="0"/>
          <p:nvPr/>
        </p:nvPicPr>
        <p:blipFill rotWithShape="1">
          <a:blip r:embed="rId7">
            <a:alphaModFix/>
          </a:blip>
          <a:srcRect b="38388" l="0" r="0" t="4746"/>
          <a:stretch/>
        </p:blipFill>
        <p:spPr>
          <a:xfrm>
            <a:off x="6084813" y="926527"/>
            <a:ext cx="1301963" cy="1110578"/>
          </a:xfrm>
          <a:prstGeom prst="rect">
            <a:avLst/>
          </a:prstGeom>
          <a:noFill/>
          <a:ln>
            <a:noFill/>
          </a:ln>
        </p:spPr>
      </p:pic>
      <p:pic>
        <p:nvPicPr>
          <p:cNvPr id="107" name="Google Shape;107;p6"/>
          <p:cNvPicPr preferRelativeResize="0"/>
          <p:nvPr/>
        </p:nvPicPr>
        <p:blipFill rotWithShape="1">
          <a:blip r:embed="rId8">
            <a:alphaModFix/>
          </a:blip>
          <a:srcRect b="0" l="0" r="0" t="0"/>
          <a:stretch/>
        </p:blipFill>
        <p:spPr>
          <a:xfrm>
            <a:off x="3315678" y="894398"/>
            <a:ext cx="1471525" cy="1043874"/>
          </a:xfrm>
          <a:prstGeom prst="rect">
            <a:avLst/>
          </a:prstGeom>
          <a:noFill/>
          <a:ln>
            <a:noFill/>
          </a:ln>
        </p:spPr>
      </p:pic>
      <p:pic>
        <p:nvPicPr>
          <p:cNvPr id="108" name="Google Shape;108;p6"/>
          <p:cNvPicPr preferRelativeResize="0"/>
          <p:nvPr/>
        </p:nvPicPr>
        <p:blipFill rotWithShape="1">
          <a:blip r:embed="rId9">
            <a:alphaModFix/>
          </a:blip>
          <a:srcRect b="0" l="0" r="0" t="0"/>
          <a:stretch/>
        </p:blipFill>
        <p:spPr>
          <a:xfrm>
            <a:off x="3266644" y="3727165"/>
            <a:ext cx="1471526" cy="979616"/>
          </a:xfrm>
          <a:prstGeom prst="rect">
            <a:avLst/>
          </a:prstGeom>
          <a:noFill/>
          <a:ln>
            <a:noFill/>
          </a:ln>
        </p:spPr>
      </p:pic>
      <p:pic>
        <p:nvPicPr>
          <p:cNvPr id="109" name="Google Shape;109;p6"/>
          <p:cNvPicPr preferRelativeResize="0"/>
          <p:nvPr/>
        </p:nvPicPr>
        <p:blipFill rotWithShape="1">
          <a:blip r:embed="rId10">
            <a:alphaModFix/>
          </a:blip>
          <a:srcRect b="0" l="0" r="0" t="0"/>
          <a:stretch/>
        </p:blipFill>
        <p:spPr>
          <a:xfrm>
            <a:off x="6084812" y="2524400"/>
            <a:ext cx="1301963" cy="976472"/>
          </a:xfrm>
          <a:prstGeom prst="rect">
            <a:avLst/>
          </a:prstGeom>
          <a:noFill/>
          <a:ln>
            <a:noFill/>
          </a:ln>
        </p:spPr>
      </p:pic>
      <p:pic>
        <p:nvPicPr>
          <p:cNvPr id="110" name="Google Shape;110;p6"/>
          <p:cNvPicPr preferRelativeResize="0"/>
          <p:nvPr/>
        </p:nvPicPr>
        <p:blipFill rotWithShape="1">
          <a:blip r:embed="rId11">
            <a:alphaModFix/>
          </a:blip>
          <a:srcRect b="13129" l="23538" r="0" t="0"/>
          <a:stretch/>
        </p:blipFill>
        <p:spPr>
          <a:xfrm>
            <a:off x="6084813" y="3827818"/>
            <a:ext cx="1408773" cy="900542"/>
          </a:xfrm>
          <a:prstGeom prst="rect">
            <a:avLst/>
          </a:prstGeom>
          <a:noFill/>
          <a:ln>
            <a:noFill/>
          </a:ln>
        </p:spPr>
      </p:pic>
      <p:sp>
        <p:nvSpPr>
          <p:cNvPr id="111" name="Google Shape;111;p6"/>
          <p:cNvSpPr txBox="1"/>
          <p:nvPr/>
        </p:nvSpPr>
        <p:spPr>
          <a:xfrm>
            <a:off x="2088011" y="1047003"/>
            <a:ext cx="122766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chemeClr val="dk1"/>
                </a:solidFill>
                <a:latin typeface="Arial"/>
                <a:ea typeface="Arial"/>
                <a:cs typeface="Arial"/>
                <a:sym typeface="Arial"/>
              </a:rPr>
              <a:t>$60 million over four years</a:t>
            </a:r>
            <a:endParaRPr/>
          </a:p>
        </p:txBody>
      </p:sp>
      <p:sp>
        <p:nvSpPr>
          <p:cNvPr id="112" name="Google Shape;112;p6"/>
          <p:cNvSpPr txBox="1"/>
          <p:nvPr/>
        </p:nvSpPr>
        <p:spPr>
          <a:xfrm>
            <a:off x="2085439" y="2353242"/>
            <a:ext cx="1078522"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chemeClr val="dk1"/>
                </a:solidFill>
                <a:latin typeface="Arial"/>
                <a:ea typeface="Arial"/>
                <a:cs typeface="Arial"/>
                <a:sym typeface="Arial"/>
              </a:rPr>
              <a:t>$34 million across three funds</a:t>
            </a:r>
            <a:endParaRPr b="0" i="0" sz="1400" u="none" cap="none" strike="noStrike">
              <a:solidFill>
                <a:srgbClr val="000000"/>
              </a:solidFill>
              <a:latin typeface="Arial"/>
              <a:ea typeface="Arial"/>
              <a:cs typeface="Arial"/>
              <a:sym typeface="Arial"/>
            </a:endParaRPr>
          </a:p>
        </p:txBody>
      </p:sp>
      <p:sp>
        <p:nvSpPr>
          <p:cNvPr id="113" name="Google Shape;113;p6"/>
          <p:cNvSpPr txBox="1"/>
          <p:nvPr/>
        </p:nvSpPr>
        <p:spPr>
          <a:xfrm>
            <a:off x="2038978" y="3673692"/>
            <a:ext cx="122766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chemeClr val="dk1"/>
                </a:solidFill>
                <a:latin typeface="Arial"/>
                <a:ea typeface="Arial"/>
                <a:cs typeface="Arial"/>
                <a:sym typeface="Arial"/>
              </a:rPr>
              <a:t>$11 million Pest animals and weeds fund</a:t>
            </a:r>
            <a:endParaRPr b="0" i="0" sz="1400" u="none" cap="none" strike="noStrike">
              <a:solidFill>
                <a:srgbClr val="000000"/>
              </a:solidFill>
              <a:latin typeface="Arial"/>
              <a:ea typeface="Arial"/>
              <a:cs typeface="Arial"/>
              <a:sym typeface="Arial"/>
            </a:endParaRPr>
          </a:p>
        </p:txBody>
      </p:sp>
      <p:sp>
        <p:nvSpPr>
          <p:cNvPr id="114" name="Google Shape;114;p6"/>
          <p:cNvSpPr txBox="1"/>
          <p:nvPr/>
        </p:nvSpPr>
        <p:spPr>
          <a:xfrm>
            <a:off x="4961467" y="1004762"/>
            <a:ext cx="105340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chemeClr val="dk1"/>
                </a:solidFill>
                <a:latin typeface="Arial"/>
                <a:ea typeface="Arial"/>
                <a:cs typeface="Arial"/>
                <a:sym typeface="Arial"/>
              </a:rPr>
              <a:t>$24 million over five years </a:t>
            </a:r>
            <a:endParaRPr/>
          </a:p>
          <a:p>
            <a:pPr indent="0" lvl="0" marL="0" marR="0" rtl="0" algn="l">
              <a:lnSpc>
                <a:spcPct val="100000"/>
              </a:lnSpc>
              <a:spcBef>
                <a:spcPts val="0"/>
              </a:spcBef>
              <a:spcAft>
                <a:spcPts val="0"/>
              </a:spcAft>
              <a:buNone/>
            </a:pPr>
            <a:r>
              <a:rPr b="0" i="0" lang="en-AU" sz="1400" u="none" cap="none" strike="noStrike">
                <a:solidFill>
                  <a:schemeClr val="dk1"/>
                </a:solidFill>
                <a:latin typeface="Arial"/>
                <a:ea typeface="Arial"/>
                <a:cs typeface="Arial"/>
                <a:sym typeface="Arial"/>
              </a:rPr>
              <a:t>(2 funds)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AU"/>
              <a:t>National Action Plans</a:t>
            </a:r>
            <a:endParaRPr/>
          </a:p>
        </p:txBody>
      </p:sp>
      <p:pic>
        <p:nvPicPr>
          <p:cNvPr descr="A group of deer fighting in the woods&#10;&#10;Description automatically generated" id="120" name="Google Shape;120;p7"/>
          <p:cNvPicPr preferRelativeResize="0"/>
          <p:nvPr/>
        </p:nvPicPr>
        <p:blipFill rotWithShape="1">
          <a:blip r:embed="rId3">
            <a:alphaModFix/>
          </a:blip>
          <a:srcRect b="0" l="2806" r="13880" t="31712"/>
          <a:stretch/>
        </p:blipFill>
        <p:spPr>
          <a:xfrm>
            <a:off x="375351" y="1460573"/>
            <a:ext cx="2384783" cy="1373987"/>
          </a:xfrm>
          <a:prstGeom prst="rect">
            <a:avLst/>
          </a:prstGeom>
          <a:noFill/>
          <a:ln>
            <a:noFill/>
          </a:ln>
        </p:spPr>
      </p:pic>
      <p:pic>
        <p:nvPicPr>
          <p:cNvPr descr="A white square object on the ground&#10;&#10;Description automatically generated" id="121" name="Google Shape;121;p7"/>
          <p:cNvPicPr preferRelativeResize="0"/>
          <p:nvPr/>
        </p:nvPicPr>
        <p:blipFill rotWithShape="1">
          <a:blip r:embed="rId4">
            <a:alphaModFix/>
          </a:blip>
          <a:srcRect b="19271" l="11209" r="30434" t="33234"/>
          <a:stretch/>
        </p:blipFill>
        <p:spPr>
          <a:xfrm>
            <a:off x="3687533" y="1508172"/>
            <a:ext cx="2086734" cy="1278788"/>
          </a:xfrm>
          <a:prstGeom prst="rect">
            <a:avLst/>
          </a:prstGeom>
          <a:noFill/>
          <a:ln>
            <a:noFill/>
          </a:ln>
        </p:spPr>
      </p:pic>
      <p:pic>
        <p:nvPicPr>
          <p:cNvPr id="122" name="Google Shape;122;p7"/>
          <p:cNvPicPr preferRelativeResize="0"/>
          <p:nvPr/>
        </p:nvPicPr>
        <p:blipFill rotWithShape="1">
          <a:blip r:embed="rId5">
            <a:alphaModFix/>
          </a:blip>
          <a:srcRect b="0" l="0" r="0" t="0"/>
          <a:stretch/>
        </p:blipFill>
        <p:spPr>
          <a:xfrm>
            <a:off x="6589884" y="1460572"/>
            <a:ext cx="2061178" cy="1373987"/>
          </a:xfrm>
          <a:prstGeom prst="rect">
            <a:avLst/>
          </a:prstGeom>
          <a:noFill/>
          <a:ln>
            <a:noFill/>
          </a:ln>
        </p:spPr>
      </p:pic>
      <p:sp>
        <p:nvSpPr>
          <p:cNvPr id="123" name="Google Shape;123;p7"/>
          <p:cNvSpPr txBox="1"/>
          <p:nvPr/>
        </p:nvSpPr>
        <p:spPr>
          <a:xfrm>
            <a:off x="561617" y="3015798"/>
            <a:ext cx="201224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AU" sz="1400" u="none" cap="none" strike="noStrike">
                <a:solidFill>
                  <a:schemeClr val="dk1"/>
                </a:solidFill>
                <a:latin typeface="Arial"/>
                <a:ea typeface="Arial"/>
                <a:cs typeface="Arial"/>
                <a:sym typeface="Arial"/>
              </a:rPr>
              <a:t>$40 million between 2023 - 28</a:t>
            </a:r>
            <a:endParaRPr b="0" i="0" sz="1400" u="none" cap="none" strike="noStrike">
              <a:solidFill>
                <a:schemeClr val="dk1"/>
              </a:solidFill>
              <a:latin typeface="Arial"/>
              <a:ea typeface="Arial"/>
              <a:cs typeface="Arial"/>
              <a:sym typeface="Arial"/>
            </a:endParaRPr>
          </a:p>
        </p:txBody>
      </p:sp>
      <p:sp>
        <p:nvSpPr>
          <p:cNvPr id="124" name="Google Shape;124;p7"/>
          <p:cNvSpPr txBox="1"/>
          <p:nvPr/>
        </p:nvSpPr>
        <p:spPr>
          <a:xfrm>
            <a:off x="3762018" y="3015798"/>
            <a:ext cx="201224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AU" sz="1400" u="none" cap="none" strike="noStrike">
                <a:solidFill>
                  <a:schemeClr val="dk1"/>
                </a:solidFill>
                <a:latin typeface="Arial"/>
                <a:ea typeface="Arial"/>
                <a:cs typeface="Arial"/>
                <a:sym typeface="Arial"/>
              </a:rPr>
              <a:t>National cost share</a:t>
            </a:r>
            <a:endParaRPr b="0" i="0" sz="1400" u="none" cap="none" strike="noStrike">
              <a:solidFill>
                <a:schemeClr val="dk1"/>
              </a:solidFill>
              <a:latin typeface="Arial"/>
              <a:ea typeface="Arial"/>
              <a:cs typeface="Arial"/>
              <a:sym typeface="Arial"/>
            </a:endParaRPr>
          </a:p>
        </p:txBody>
      </p:sp>
      <p:sp>
        <p:nvSpPr>
          <p:cNvPr id="125" name="Google Shape;125;p7"/>
          <p:cNvSpPr txBox="1"/>
          <p:nvPr/>
        </p:nvSpPr>
        <p:spPr>
          <a:xfrm>
            <a:off x="6638813" y="3015798"/>
            <a:ext cx="201224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AU" sz="1400" u="none" cap="none" strike="noStrike">
                <a:solidFill>
                  <a:schemeClr val="dk1"/>
                </a:solidFill>
                <a:latin typeface="Arial"/>
                <a:ea typeface="Arial"/>
                <a:cs typeface="Arial"/>
                <a:sym typeface="Arial"/>
              </a:rPr>
              <a:t>Pest Animals and Weeds Program</a:t>
            </a:r>
            <a:endParaRPr b="0" i="0" sz="1400" u="none" cap="none" strike="noStrike">
              <a:solidFill>
                <a:schemeClr val="dk1"/>
              </a:solidFill>
              <a:latin typeface="Arial"/>
              <a:ea typeface="Arial"/>
              <a:cs typeface="Arial"/>
              <a:sym typeface="Arial"/>
            </a:endParaRPr>
          </a:p>
        </p:txBody>
      </p:sp>
      <p:sp>
        <p:nvSpPr>
          <p:cNvPr id="126" name="Google Shape;126;p7"/>
          <p:cNvSpPr txBox="1"/>
          <p:nvPr/>
        </p:nvSpPr>
        <p:spPr>
          <a:xfrm>
            <a:off x="2362201" y="3954790"/>
            <a:ext cx="4572000" cy="954107"/>
          </a:xfrm>
          <a:prstGeom prst="rect">
            <a:avLst/>
          </a:prstGeom>
          <a:noFill/>
          <a:ln>
            <a:noFill/>
          </a:ln>
        </p:spPr>
        <p:txBody>
          <a:bodyPr anchorCtr="0" anchor="t" bIns="45700" lIns="91425" spcFirstLastPara="1" rIns="91425" wrap="square" tIns="45700">
            <a:spAutoFit/>
          </a:bodyPr>
          <a:lstStyle/>
          <a:p>
            <a:pPr indent="0" lvl="0" marL="114300" marR="0" rtl="0" algn="ctr">
              <a:lnSpc>
                <a:spcPct val="100000"/>
              </a:lnSpc>
              <a:spcBef>
                <a:spcPts val="0"/>
              </a:spcBef>
              <a:spcAft>
                <a:spcPts val="0"/>
              </a:spcAft>
              <a:buClr>
                <a:srgbClr val="000000"/>
              </a:buClr>
              <a:buSzPts val="1400"/>
              <a:buFont typeface="Arial"/>
              <a:buNone/>
            </a:pPr>
            <a:r>
              <a:rPr b="1" i="0" lang="en-AU" sz="1400" u="none" cap="none" strike="noStrike">
                <a:solidFill>
                  <a:schemeClr val="dk1"/>
                </a:solidFill>
                <a:latin typeface="Arial"/>
                <a:ea typeface="Arial"/>
                <a:cs typeface="Arial"/>
                <a:sym typeface="Arial"/>
              </a:rPr>
              <a:t>Pest animals and weeds program is $49.1 million between 2021 and 2025.</a:t>
            </a:r>
            <a:endParaRPr/>
          </a:p>
          <a:p>
            <a:pPr indent="0" lvl="0" marL="11430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114300" marR="0" rtl="0" algn="ctr">
              <a:lnSpc>
                <a:spcPct val="100000"/>
              </a:lnSpc>
              <a:spcBef>
                <a:spcPts val="0"/>
              </a:spcBef>
              <a:spcAft>
                <a:spcPts val="0"/>
              </a:spcAft>
              <a:buClr>
                <a:srgbClr val="000000"/>
              </a:buClr>
              <a:buSzPts val="1400"/>
              <a:buFont typeface="Arial"/>
              <a:buNone/>
            </a:pPr>
            <a:r>
              <a:rPr b="1" i="0" lang="en-AU" sz="1400" u="none" cap="none" strike="noStrike">
                <a:solidFill>
                  <a:schemeClr val="dk1"/>
                </a:solidFill>
                <a:latin typeface="Arial"/>
                <a:ea typeface="Arial"/>
                <a:cs typeface="Arial"/>
                <a:sym typeface="Arial"/>
              </a:rPr>
              <a:t>$2.418 billion since 2000 across 47 programs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AU"/>
              <a:t>Summary of Biocontrol Performance (1970–Present)</a:t>
            </a:r>
            <a:endParaRPr b="1"/>
          </a:p>
        </p:txBody>
      </p:sp>
      <p:graphicFrame>
        <p:nvGraphicFramePr>
          <p:cNvPr id="132" name="Google Shape;132;p8"/>
          <p:cNvGraphicFramePr/>
          <p:nvPr/>
        </p:nvGraphicFramePr>
        <p:xfrm>
          <a:off x="311150" y="1306195"/>
          <a:ext cx="3000000" cy="3000000"/>
        </p:xfrm>
        <a:graphic>
          <a:graphicData uri="http://schemas.openxmlformats.org/drawingml/2006/table">
            <a:tbl>
              <a:tblPr>
                <a:noFill/>
                <a:tableStyleId>{97D28402-3D33-4211-A8B9-1044ADB710F3}</a:tableStyleId>
              </a:tblPr>
              <a:tblGrid>
                <a:gridCol w="1704350"/>
                <a:gridCol w="1704350"/>
                <a:gridCol w="1366125"/>
                <a:gridCol w="1914275"/>
                <a:gridCol w="1832650"/>
              </a:tblGrid>
              <a:tr h="17780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Invasive Species</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Primary Agent(s)</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Established?</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a:solidFill>
                            <a:schemeClr val="dk1"/>
                          </a:solidFill>
                          <a:latin typeface="Google Sans"/>
                          <a:ea typeface="Google Sans"/>
                          <a:cs typeface="Google Sans"/>
                          <a:sym typeface="Google Sans"/>
                        </a:rPr>
                        <a:t>Initial </a:t>
                      </a:r>
                      <a:r>
                        <a:rPr b="1" lang="en-AU">
                          <a:solidFill>
                            <a:schemeClr val="dk1"/>
                          </a:solidFill>
                          <a:latin typeface="Google Sans"/>
                          <a:ea typeface="Google Sans"/>
                          <a:cs typeface="Google Sans"/>
                          <a:sym typeface="Google Sans"/>
                        </a:rPr>
                        <a:t>effectiveness</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Est. Cost to Develop</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European Rabbit</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RHDV1 / K5 Virus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Yes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High</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$15M+ (multiple strains)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Giant Salvinia</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Salvinia Weevil</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Yes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Extreme</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Moderate (CSIRO led)</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Paterson's Curse</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Root/Leaf Insects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Yes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High</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~$23M (inflation adj.)</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Prickly Acacia</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AU" sz="1400" u="none" cap="none" strike="noStrike">
                          <a:solidFill>
                            <a:schemeClr val="dk1"/>
                          </a:solidFill>
                          <a:latin typeface="Google Sans"/>
                          <a:ea typeface="Google Sans"/>
                          <a:cs typeface="Google Sans"/>
                          <a:sym typeface="Google Sans"/>
                        </a:rPr>
                        <a:t>Gall Thrips</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lang="en-AU" sz="1400" u="none" cap="none" strike="noStrike">
                          <a:solidFill>
                            <a:schemeClr val="dk1"/>
                          </a:solidFill>
                          <a:latin typeface="Google Sans"/>
                          <a:ea typeface="Google Sans"/>
                          <a:cs typeface="Google Sans"/>
                          <a:sym typeface="Google Sans"/>
                        </a:rPr>
                        <a:t>Newly</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AU" sz="1400" u="none" cap="none" strike="noStrike">
                          <a:solidFill>
                            <a:schemeClr val="dk1"/>
                          </a:solidFill>
                          <a:latin typeface="Google Sans"/>
                          <a:ea typeface="Google Sans"/>
                          <a:cs typeface="Google Sans"/>
                          <a:sym typeface="Google Sans"/>
                        </a:rPr>
                        <a:t>Low to Moderate</a:t>
                      </a:r>
                      <a:r>
                        <a:rPr lang="en-AU" sz="1400" u="none" cap="none" strike="noStrike">
                          <a:solidFill>
                            <a:schemeClr val="dk1"/>
                          </a:solidFill>
                          <a:latin typeface="Google Sans"/>
                          <a:ea typeface="Google Sans"/>
                          <a:cs typeface="Google Sans"/>
                          <a:sym typeface="Google Sans"/>
                        </a:rPr>
                        <a:t> (Historical failure; new agent pending)</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AU" sz="1400" u="none" cap="none" strike="noStrike">
                          <a:solidFill>
                            <a:schemeClr val="dk1"/>
                          </a:solidFill>
                          <a:latin typeface="Google Sans"/>
                          <a:ea typeface="Google Sans"/>
                          <a:cs typeface="Google Sans"/>
                          <a:sym typeface="Google Sans"/>
                        </a:rPr>
                        <a:t>~$12M+ (ongoing)</a:t>
                      </a:r>
                      <a:endParaRPr>
                        <a:solidFill>
                          <a:schemeClr val="dk1"/>
                        </a:solidFil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Google Sans"/>
                        <a:ea typeface="Google Sans"/>
                        <a:cs typeface="Google Sans"/>
                        <a:sym typeface="Google Sans"/>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9"/>
          <p:cNvSpPr txBox="1"/>
          <p:nvPr/>
        </p:nvSpPr>
        <p:spPr>
          <a:xfrm>
            <a:off x="4572000" y="4653595"/>
            <a:ext cx="2787943"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chemeClr val="dk1"/>
                </a:solidFill>
                <a:latin typeface="Arial"/>
                <a:ea typeface="Arial"/>
                <a:cs typeface="Arial"/>
                <a:sym typeface="Arial"/>
              </a:rPr>
              <a:t>Source: BMRG eDNA and fish trap monitoring</a:t>
            </a:r>
            <a:endParaRPr/>
          </a:p>
        </p:txBody>
      </p:sp>
      <p:sp>
        <p:nvSpPr>
          <p:cNvPr id="138" name="Google Shape;138;p9"/>
          <p:cNvSpPr/>
          <p:nvPr/>
        </p:nvSpPr>
        <p:spPr>
          <a:xfrm>
            <a:off x="-84579" y="-4065360"/>
            <a:ext cx="4480467" cy="1563504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Inter"/>
                <a:ea typeface="Inter"/>
                <a:cs typeface="Inter"/>
                <a:sym typeface="Inter"/>
              </a:rPr>
              <a:t>Pre 2022 Tilapia Distribution</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n-AU"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Inter"/>
                <a:ea typeface="Inter"/>
                <a:cs typeface="Inter"/>
                <a:sym typeface="Inter"/>
              </a:rPr>
              <a:t>Post 2022 Tilapia Distribution</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AU" sz="1800" u="none" cap="none" strike="noStrike">
                <a:solidFill>
                  <a:schemeClr val="dk1"/>
                </a:solidFill>
                <a:latin typeface="Arial"/>
                <a:ea typeface="Arial"/>
                <a:cs typeface="Arial"/>
                <a:sym typeface="Arial"/>
              </a:rPr>
              <a:t>  </a:t>
            </a:r>
            <a:r>
              <a:rPr b="0" i="0" lang="en-AU" sz="27100" u="none" cap="none" strike="noStrike">
                <a:solidFill>
                  <a:schemeClr val="dk1"/>
                </a:solidFill>
                <a:latin typeface="Arial"/>
                <a:ea typeface="Arial"/>
                <a:cs typeface="Arial"/>
                <a:sym typeface="Arial"/>
              </a:rPr>
              <a:t>    </a:t>
            </a:r>
            <a:r>
              <a:rPr b="0" i="0" lang="en-AU" sz="1800" u="none" cap="none" strike="noStrike">
                <a:solidFill>
                  <a:schemeClr val="dk1"/>
                </a:solidFill>
                <a:latin typeface="Arial"/>
                <a:ea typeface="Arial"/>
                <a:cs typeface="Arial"/>
                <a:sym typeface="Arial"/>
              </a:rPr>
              <a:t>  </a:t>
            </a:r>
            <a:r>
              <a:rPr b="0" i="0" lang="en-AU" sz="25700" u="none" cap="none" strike="noStrike">
                <a:solidFill>
                  <a:schemeClr val="dk1"/>
                </a:solidFill>
                <a:latin typeface="Arial"/>
                <a:ea typeface="Arial"/>
                <a:cs typeface="Arial"/>
                <a:sym typeface="Arial"/>
              </a:rPr>
              <a:t>   </a:t>
            </a:r>
            <a:r>
              <a:rPr b="0" i="0" lang="en-AU" sz="1800" u="none" cap="none" strike="noStrike">
                <a:solidFill>
                  <a:schemeClr val="dk1"/>
                </a:solidFill>
                <a:latin typeface="Arial"/>
                <a:ea typeface="Arial"/>
                <a:cs typeface="Arial"/>
                <a:sym typeface="Arial"/>
              </a:rPr>
              <a:t>  </a:t>
            </a:r>
            <a:r>
              <a:rPr b="0" i="0" lang="en-AU" sz="30700" u="none" cap="none" strike="noStrike">
                <a:solidFill>
                  <a:schemeClr val="dk1"/>
                </a:solidFill>
                <a:latin typeface="Arial"/>
                <a:ea typeface="Arial"/>
                <a:cs typeface="Arial"/>
                <a:sym typeface="Arial"/>
              </a:rPr>
              <a:t>   </a:t>
            </a:r>
            <a:br>
              <a:rPr b="0" i="0" lang="en-AU"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AU" sz="900" u="none" cap="none" strike="noStrike">
                <a:solidFill>
                  <a:srgbClr val="FFFFFF"/>
                </a:solidFill>
                <a:latin typeface="Roboto"/>
                <a:ea typeface="Roboto"/>
                <a:cs typeface="Roboto"/>
                <a:sym typeface="Roboto"/>
              </a:rPr>
              <a:t>Major Flooding (Mary River)</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n-AU"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id="139" name="Google Shape;139;p9"/>
          <p:cNvPicPr preferRelativeResize="0"/>
          <p:nvPr/>
        </p:nvPicPr>
        <p:blipFill rotWithShape="1">
          <a:blip r:embed="rId3">
            <a:alphaModFix/>
          </a:blip>
          <a:srcRect b="0" l="0" r="0" t="0"/>
          <a:stretch/>
        </p:blipFill>
        <p:spPr>
          <a:xfrm>
            <a:off x="333336" y="849122"/>
            <a:ext cx="2626559" cy="3792986"/>
          </a:xfrm>
          <a:prstGeom prst="rect">
            <a:avLst/>
          </a:prstGeom>
          <a:solidFill>
            <a:schemeClr val="accent2"/>
          </a:solidFill>
          <a:ln>
            <a:noFill/>
          </a:ln>
        </p:spPr>
      </p:pic>
      <p:pic>
        <p:nvPicPr>
          <p:cNvPr id="140" name="Google Shape;140;p9"/>
          <p:cNvPicPr preferRelativeResize="0"/>
          <p:nvPr/>
        </p:nvPicPr>
        <p:blipFill rotWithShape="1">
          <a:blip r:embed="rId4">
            <a:alphaModFix/>
          </a:blip>
          <a:srcRect b="0" l="0" r="0" t="0"/>
          <a:stretch/>
        </p:blipFill>
        <p:spPr>
          <a:xfrm>
            <a:off x="3423151" y="1239678"/>
            <a:ext cx="1945474" cy="2970137"/>
          </a:xfrm>
          <a:prstGeom prst="rect">
            <a:avLst/>
          </a:prstGeom>
          <a:noFill/>
          <a:ln>
            <a:noFill/>
          </a:ln>
        </p:spPr>
      </p:pic>
      <p:pic>
        <p:nvPicPr>
          <p:cNvPr id="141" name="Google Shape;141;p9"/>
          <p:cNvPicPr preferRelativeResize="0"/>
          <p:nvPr/>
        </p:nvPicPr>
        <p:blipFill rotWithShape="1">
          <a:blip r:embed="rId5">
            <a:alphaModFix/>
          </a:blip>
          <a:srcRect b="0" l="0" r="0" t="0"/>
          <a:stretch/>
        </p:blipFill>
        <p:spPr>
          <a:xfrm>
            <a:off x="5619309" y="948895"/>
            <a:ext cx="2305491" cy="3551702"/>
          </a:xfrm>
          <a:prstGeom prst="rect">
            <a:avLst/>
          </a:prstGeom>
          <a:noFill/>
          <a:ln>
            <a:noFill/>
          </a:ln>
        </p:spPr>
      </p:pic>
      <p:sp>
        <p:nvSpPr>
          <p:cNvPr id="142" name="Google Shape;142;p9"/>
          <p:cNvSpPr txBox="1"/>
          <p:nvPr/>
        </p:nvSpPr>
        <p:spPr>
          <a:xfrm>
            <a:off x="3210579" y="719103"/>
            <a:ext cx="5641597"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chemeClr val="dk1"/>
                </a:solidFill>
                <a:latin typeface="Inter"/>
                <a:ea typeface="Inter"/>
                <a:cs typeface="Inter"/>
                <a:sym typeface="Inter"/>
              </a:rPr>
              <a:t>Pre 2022 Tilapia Distribution</a:t>
            </a:r>
            <a:r>
              <a:rPr b="0" i="0" lang="en-AU" sz="1400" u="none" cap="none" strike="noStrike">
                <a:solidFill>
                  <a:schemeClr val="dk1"/>
                </a:solidFill>
                <a:latin typeface="Arial"/>
                <a:ea typeface="Arial"/>
                <a:cs typeface="Arial"/>
                <a:sym typeface="Arial"/>
              </a:rPr>
              <a:t>	</a:t>
            </a:r>
            <a:r>
              <a:rPr b="1" i="0" lang="en-AU" sz="1400" u="none" cap="none" strike="noStrike">
                <a:solidFill>
                  <a:schemeClr val="dk1"/>
                </a:solidFill>
                <a:latin typeface="Inter"/>
                <a:ea typeface="Inter"/>
                <a:cs typeface="Inter"/>
                <a:sym typeface="Inter"/>
              </a:rPr>
              <a:t>Post 2022 Tilapia Distribution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AU"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p:txBody>
      </p:sp>
      <p:sp>
        <p:nvSpPr>
          <p:cNvPr id="143" name="Google Shape;143;p9"/>
          <p:cNvSpPr txBox="1"/>
          <p:nvPr/>
        </p:nvSpPr>
        <p:spPr>
          <a:xfrm>
            <a:off x="333336" y="243684"/>
            <a:ext cx="46196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dk1"/>
                </a:solidFill>
                <a:latin typeface="Inter"/>
                <a:ea typeface="Inter"/>
                <a:cs typeface="Inter"/>
                <a:sym typeface="Inter"/>
              </a:rPr>
              <a:t>Case Study:</a:t>
            </a:r>
            <a:endParaRPr/>
          </a:p>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dk1"/>
                </a:solidFill>
                <a:latin typeface="Inter"/>
                <a:ea typeface="Inter"/>
                <a:cs typeface="Inter"/>
                <a:sym typeface="Inter"/>
              </a:rPr>
              <a:t>Mary River floods and invasive freshwater fish</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Reece Pianta</dc:creator>
</cp:coreProperties>
</file>