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F069F">
              <a:alpha val="5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640080" y="73152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spc="8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SPEECH BY HELEN DALTON MP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40080" y="1371600"/>
            <a:ext cx="137160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3"/>
          <p:cNvSpPr/>
          <p:nvPr/>
        </p:nvSpPr>
        <p:spPr>
          <a:xfrm>
            <a:off x="640080" y="1645920"/>
            <a:ext cx="109728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CARPe DIEM</a:t>
            </a:r>
            <a:endParaRPr lang="en-US" sz="16000" dirty="0"/>
          </a:p>
        </p:txBody>
      </p:sp>
      <p:sp>
        <p:nvSpPr>
          <p:cNvPr id="6" name="Text 4"/>
          <p:cNvSpPr/>
          <p:nvPr/>
        </p:nvSpPr>
        <p:spPr>
          <a:xfrm>
            <a:off x="640080" y="3840480"/>
            <a:ext cx="10972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spc="400" kern="0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IT'S TIME TO SEIZE THE CARP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640080" y="4846320"/>
            <a:ext cx="91440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350 million carp are ripping the guts out of the Murray-Darling.</a:t>
            </a:r>
            <a:endParaRPr lang="en-US" sz="2000" dirty="0"/>
          </a:p>
          <a:p>
            <a:pPr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science is done. The solution is ready. It's time to act.</a:t>
            </a:r>
            <a:endParaRPr lang="en-US" sz="2000" dirty="0"/>
          </a:p>
        </p:txBody>
      </p:sp>
      <p:pic>
        <p:nvPicPr>
          <p:cNvPr id="8" name="Image 0" descr="C:\Users\lpier\claude flow\lp-digital-edge\Clients\Helen Dalton\Helen Images\Helen 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6960" y="5760720"/>
            <a:ext cx="182880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campaigns\Carp\stock-images\irrigatio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FEDERAL FAILURE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645920"/>
            <a:ext cx="112471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800" b="1" spc="2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PLIBERSEK. WATT. MINNS.</a:t>
            </a:r>
            <a:endParaRPr lang="en-US" sz="5800" dirty="0"/>
          </a:p>
        </p:txBody>
      </p:sp>
      <p:sp>
        <p:nvSpPr>
          <p:cNvPr id="7" name="Text 4"/>
          <p:cNvSpPr/>
          <p:nvPr/>
        </p:nvSpPr>
        <p:spPr>
          <a:xfrm>
            <a:off x="457200" y="274320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i="1" dirty="0">
                <a:solidFill>
                  <a:srgbClr val="DF19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failed policies. Same wasted billions. Same broken river.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914400" y="3566160"/>
            <a:ext cx="10360152" cy="128016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14400" y="3703320"/>
            <a:ext cx="103601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Lower Murray is now classified critically endangered.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914400" y="4206240"/>
            <a:ext cx="1036015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Their policies are not working. Our money is funding complete failure.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914400" y="5029200"/>
            <a:ext cx="10360152" cy="109728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2" name="Text 9"/>
          <p:cNvSpPr/>
          <p:nvPr/>
        </p:nvSpPr>
        <p:spPr>
          <a:xfrm>
            <a:off x="914400" y="5166360"/>
            <a:ext cx="103601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3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WE NEED A FEDERAL ROYAL COMMISSION INTO WATER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914400" y="566928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NSW Parliament voted for one. Premier Minns still has not acted.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12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06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64008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WHAT WE NEED FROM CANBERRA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1280160"/>
            <a:ext cx="11247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THREE THINGS</a:t>
            </a:r>
            <a:endParaRPr lang="en-US" sz="4800" dirty="0"/>
          </a:p>
        </p:txBody>
      </p:sp>
      <p:sp>
        <p:nvSpPr>
          <p:cNvPr id="5" name="Shape 3"/>
          <p:cNvSpPr/>
          <p:nvPr/>
        </p:nvSpPr>
        <p:spPr>
          <a:xfrm>
            <a:off x="365760" y="2286000"/>
            <a:ext cx="3749040" cy="3017520"/>
          </a:xfrm>
          <a:prstGeom prst="rect">
            <a:avLst/>
          </a:prstGeom>
          <a:solidFill>
            <a:srgbClr val="06023F"/>
          </a:solidFill>
          <a:ln/>
        </p:spPr>
      </p:sp>
      <p:sp>
        <p:nvSpPr>
          <p:cNvPr id="6" name="Shape 4"/>
          <p:cNvSpPr/>
          <p:nvPr/>
        </p:nvSpPr>
        <p:spPr>
          <a:xfrm>
            <a:off x="365760" y="228600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25146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01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640080" y="3154680"/>
            <a:ext cx="32918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APPROVE CyHV-3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640080" y="40690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carp virus. Science, safety, modelling all done. No legitimate reason to delay.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4297680" y="2286000"/>
            <a:ext cx="3749040" cy="3017520"/>
          </a:xfrm>
          <a:prstGeom prst="rect">
            <a:avLst/>
          </a:prstGeom>
          <a:solidFill>
            <a:srgbClr val="06023F"/>
          </a:solidFill>
          <a:ln/>
        </p:spPr>
      </p:sp>
      <p:sp>
        <p:nvSpPr>
          <p:cNvPr id="11" name="Shape 9"/>
          <p:cNvSpPr/>
          <p:nvPr/>
        </p:nvSpPr>
        <p:spPr>
          <a:xfrm>
            <a:off x="4297680" y="228600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0" y="25146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02</a:t>
            </a:r>
            <a:endParaRPr lang="en-US" sz="3400" dirty="0"/>
          </a:p>
        </p:txBody>
      </p:sp>
      <p:sp>
        <p:nvSpPr>
          <p:cNvPr id="13" name="Text 11"/>
          <p:cNvSpPr/>
          <p:nvPr/>
        </p:nvSpPr>
        <p:spPr>
          <a:xfrm>
            <a:off x="4572000" y="3154680"/>
            <a:ext cx="32918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COORDINATED STRATEGY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572000" y="40690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Commercial harvesting, barriers, genetic tech, and community carp musters alongside the virus.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8229600" y="2286000"/>
            <a:ext cx="3749040" cy="3017520"/>
          </a:xfrm>
          <a:prstGeom prst="rect">
            <a:avLst/>
          </a:prstGeom>
          <a:solidFill>
            <a:srgbClr val="06023F"/>
          </a:solidFill>
          <a:ln/>
        </p:spPr>
      </p:sp>
      <p:sp>
        <p:nvSpPr>
          <p:cNvPr id="16" name="Shape 14"/>
          <p:cNvSpPr/>
          <p:nvPr/>
        </p:nvSpPr>
        <p:spPr>
          <a:xfrm>
            <a:off x="8229600" y="228600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7" name="Text 15"/>
          <p:cNvSpPr/>
          <p:nvPr/>
        </p:nvSpPr>
        <p:spPr>
          <a:xfrm>
            <a:off x="8503920" y="25146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03</a:t>
            </a:r>
            <a:endParaRPr lang="en-US" sz="3400" dirty="0"/>
          </a:p>
        </p:txBody>
      </p:sp>
      <p:sp>
        <p:nvSpPr>
          <p:cNvPr id="18" name="Text 16"/>
          <p:cNvSpPr/>
          <p:nvPr/>
        </p:nvSpPr>
        <p:spPr>
          <a:xfrm>
            <a:off x="8503920" y="3154680"/>
            <a:ext cx="32918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ROYAL COMMISSION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503920" y="4069080"/>
            <a:ext cx="32918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FFFFF">
                    <a:alpha val="9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Federal Royal Commission into Australian water management. Full truth under oath.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40080" y="5577840"/>
            <a:ext cx="18288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21" name="Text 19"/>
          <p:cNvSpPr/>
          <p:nvPr/>
        </p:nvSpPr>
        <p:spPr>
          <a:xfrm>
            <a:off x="457200" y="571500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single tool fixes this. A coordinated effort can.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12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Murray Backgrounds\River 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TAKE BACK OUR RIVERS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2103120"/>
            <a:ext cx="112471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ACT NOW.</a:t>
            </a:r>
            <a:endParaRPr lang="en-US" sz="18000" dirty="0"/>
          </a:p>
        </p:txBody>
      </p:sp>
      <p:sp>
        <p:nvSpPr>
          <p:cNvPr id="7" name="Shape 4"/>
          <p:cNvSpPr/>
          <p:nvPr/>
        </p:nvSpPr>
        <p:spPr>
          <a:xfrm>
            <a:off x="914400" y="4389120"/>
            <a:ext cx="10360152" cy="118872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914400" y="4480560"/>
            <a:ext cx="10360152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future of rural Australia,</a:t>
            </a:r>
            <a:endParaRPr lang="en-US" sz="2200" dirty="0"/>
          </a:p>
          <a:p>
            <a:pPr algn="ctr" indent="0" marL="0">
              <a:buNone/>
            </a:pPr>
            <a:r>
              <a:rPr lang="en-US" sz="22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therefore all of Australia, is at stake.</a:t>
            </a:r>
            <a:endParaRPr lang="en-US" sz="2200" dirty="0"/>
          </a:p>
        </p:txBody>
      </p:sp>
      <p:pic>
        <p:nvPicPr>
          <p:cNvPr id="9" name="Image 1" descr="C:\Users\lpier\claude flow\lp-digital-edge\Clients\Helen Dalton\Helen Images\Helen logo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648" y="5715000"/>
            <a:ext cx="1828800" cy="6400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12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Murray Backgrounds\Murray river 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DO THE MATHS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783080"/>
            <a:ext cx="11247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145 CARP</a:t>
            </a:r>
            <a:endParaRPr lang="en-US" sz="14000" dirty="0"/>
          </a:p>
        </p:txBody>
      </p:sp>
      <p:sp>
        <p:nvSpPr>
          <p:cNvPr id="7" name="Shape 4"/>
          <p:cNvSpPr/>
          <p:nvPr/>
        </p:nvSpPr>
        <p:spPr>
          <a:xfrm>
            <a:off x="3200400" y="3383280"/>
            <a:ext cx="5760720" cy="100584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8" name="Text 5"/>
          <p:cNvSpPr/>
          <p:nvPr/>
        </p:nvSpPr>
        <p:spPr>
          <a:xfrm>
            <a:off x="3200400" y="3383280"/>
            <a:ext cx="57607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PER PERSON</a:t>
            </a:r>
            <a:endParaRPr lang="en-US" sz="5400" dirty="0"/>
          </a:p>
        </p:txBody>
      </p:sp>
      <p:sp>
        <p:nvSpPr>
          <p:cNvPr id="9" name="Text 6"/>
          <p:cNvSpPr/>
          <p:nvPr/>
        </p:nvSpPr>
        <p:spPr>
          <a:xfrm>
            <a:off x="457200" y="4663440"/>
            <a:ext cx="112471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2.4 million Australians live in the Murray-Darling Basin.</a:t>
            </a:r>
            <a:endParaRPr lang="en-US" sz="2000" dirty="0"/>
          </a:p>
          <a:p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every one of us, there are 145 carp.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457200" y="566928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i="1" dirty="0">
                <a:solidFill>
                  <a:srgbClr val="DF19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 want my 145 carp dead, immediately. I am sure you do too."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campaigns\Carp\stock-images\stadium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SCALE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783080"/>
            <a:ext cx="11247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350 MILLION CARP</a:t>
            </a:r>
            <a:endParaRPr lang="en-US" sz="8400" dirty="0"/>
          </a:p>
        </p:txBody>
      </p:sp>
      <p:sp>
        <p:nvSpPr>
          <p:cNvPr id="7" name="Shape 4"/>
          <p:cNvSpPr/>
          <p:nvPr/>
        </p:nvSpPr>
        <p:spPr>
          <a:xfrm>
            <a:off x="2286000" y="3474720"/>
            <a:ext cx="7589520" cy="137160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8" name="Text 5"/>
          <p:cNvSpPr/>
          <p:nvPr/>
        </p:nvSpPr>
        <p:spPr>
          <a:xfrm>
            <a:off x="2286000" y="3474720"/>
            <a:ext cx="75895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8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3.5 x MCG</a:t>
            </a:r>
            <a:endParaRPr lang="en-US" sz="8800" dirty="0"/>
          </a:p>
        </p:txBody>
      </p:sp>
      <p:sp>
        <p:nvSpPr>
          <p:cNvPr id="9" name="Text 6"/>
          <p:cNvSpPr/>
          <p:nvPr/>
        </p:nvSpPr>
        <p:spPr>
          <a:xfrm>
            <a:off x="457200" y="512064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Enough carp to fill the MCG three and a half times over.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457200" y="5577840"/>
            <a:ext cx="11247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Packed in. Floor to rafters. Wall to wall with fish.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12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campaigns\Carp\stock-images\water-murky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DAMAGE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828800"/>
            <a:ext cx="112471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60-90%</a:t>
            </a:r>
            <a:endParaRPr lang="en-US" sz="14000" dirty="0"/>
          </a:p>
        </p:txBody>
      </p:sp>
      <p:sp>
        <p:nvSpPr>
          <p:cNvPr id="7" name="Text 4"/>
          <p:cNvSpPr/>
          <p:nvPr/>
        </p:nvSpPr>
        <p:spPr>
          <a:xfrm>
            <a:off x="457200" y="374904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OF ALL FISH IN PARTS OF THE MURRAY ARE CARP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1828800" y="4572000"/>
            <a:ext cx="8531352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828800" y="4663440"/>
            <a:ext cx="8531352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"Like teenagers who break into your house, trash the place, and refuse to leave."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1828800" y="5486400"/>
            <a:ext cx="85313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300" kern="0" dirty="0">
                <a:solidFill>
                  <a:srgbClr val="DF19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 JOHN CONALLIN, CHARLES STURT UNIVERSITY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12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campaigns\Royal Commission Into Water\Viral Video\production\verify\11-parliamen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BLOCKAGE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645920"/>
            <a:ext cx="11247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POLITICS</a:t>
            </a:r>
            <a:endParaRPr lang="en-US" sz="13000" dirty="0"/>
          </a:p>
        </p:txBody>
      </p:sp>
      <p:sp>
        <p:nvSpPr>
          <p:cNvPr id="7" name="Text 4"/>
          <p:cNvSpPr/>
          <p:nvPr/>
        </p:nvSpPr>
        <p:spPr>
          <a:xfrm>
            <a:off x="457200" y="3200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IS PROTECTING THE CARP</a:t>
            </a:r>
            <a:endParaRPr lang="en-US" sz="3200" dirty="0"/>
          </a:p>
        </p:txBody>
      </p:sp>
      <p:sp>
        <p:nvSpPr>
          <p:cNvPr id="8" name="Shape 5"/>
          <p:cNvSpPr/>
          <p:nvPr/>
        </p:nvSpPr>
        <p:spPr>
          <a:xfrm>
            <a:off x="1371600" y="4114800"/>
            <a:ext cx="9445752" cy="1828800"/>
          </a:xfrm>
          <a:prstGeom prst="rect">
            <a:avLst/>
          </a:prstGeom>
          <a:solidFill>
            <a:srgbClr val="000000">
              <a:alpha val="75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371600" y="4251960"/>
            <a:ext cx="944575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90% of Sydney Harbour were littered with carp,</a:t>
            </a:r>
            <a:endParaRPr lang="en-US" sz="2000" dirty="0"/>
          </a:p>
          <a:p>
            <a:pPr algn="ctr" indent="0" marL="0">
              <a:buNone/>
            </a:pPr>
            <a:r>
              <a:rPr lang="en-US" sz="20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would be declared a national crisis.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371600" y="5257800"/>
            <a:ext cx="9445752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Timid politicians would rather watch rural Australia die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 do what is needed to make our regions flourish.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12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campaigns\Carp\stock-images\science-la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SOLUTION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691640"/>
            <a:ext cx="112471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CyHV-3</a:t>
            </a:r>
            <a:endParaRPr lang="en-US" sz="10000" dirty="0"/>
          </a:p>
        </p:txBody>
      </p:sp>
      <p:sp>
        <p:nvSpPr>
          <p:cNvPr id="7" name="Text 4"/>
          <p:cNvSpPr/>
          <p:nvPr/>
        </p:nvSpPr>
        <p:spPr>
          <a:xfrm>
            <a:off x="457200" y="320040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40-60% knockdown of carp populations. Science done. Safety done.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457200" y="4023360"/>
            <a:ext cx="3749040" cy="2011680"/>
          </a:xfrm>
          <a:prstGeom prst="rect">
            <a:avLst/>
          </a:prstGeom>
          <a:solidFill>
            <a:srgbClr val="0F069F">
              <a:alpha val="85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57200" y="40233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0" name="Text 7"/>
          <p:cNvSpPr/>
          <p:nvPr/>
        </p:nvSpPr>
        <p:spPr>
          <a:xfrm>
            <a:off x="640080" y="425196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CARP ONLY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640080" y="489204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Targets common carp. Nothing else.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361688" y="4023360"/>
            <a:ext cx="3749040" cy="2011680"/>
          </a:xfrm>
          <a:prstGeom prst="rect">
            <a:avLst/>
          </a:prstGeom>
          <a:solidFill>
            <a:srgbClr val="0F069F">
              <a:alpha val="85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4361688" y="40233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4" name="Text 11"/>
          <p:cNvSpPr/>
          <p:nvPr/>
        </p:nvSpPr>
        <p:spPr>
          <a:xfrm>
            <a:off x="4544568" y="425196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NATIVES SAFE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4544568" y="489204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fish and freshwater species unaffected.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8266176" y="4023360"/>
            <a:ext cx="3749040" cy="2011680"/>
          </a:xfrm>
          <a:prstGeom prst="rect">
            <a:avLst/>
          </a:prstGeom>
          <a:solidFill>
            <a:srgbClr val="0F069F">
              <a:alpha val="85000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8266176" y="40233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8" name="Text 15"/>
          <p:cNvSpPr/>
          <p:nvPr/>
        </p:nvSpPr>
        <p:spPr>
          <a:xfrm>
            <a:off x="8449056" y="4251960"/>
            <a:ext cx="33832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HUMAN SAFE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8449056" y="489204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Cannot infect people. Cannot affect livestock.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12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64008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SPEND A LITTLE TO SAVE A LOT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457200" y="1645920"/>
            <a:ext cx="5486400" cy="4480560"/>
          </a:xfrm>
          <a:prstGeom prst="rect">
            <a:avLst/>
          </a:prstGeom>
          <a:solidFill>
            <a:srgbClr val="166534"/>
          </a:solidFill>
          <a:ln/>
        </p:spPr>
      </p:sp>
      <p:sp>
        <p:nvSpPr>
          <p:cNvPr id="5" name="Text 3"/>
          <p:cNvSpPr/>
          <p:nvPr/>
        </p:nvSpPr>
        <p:spPr>
          <a:xfrm>
            <a:off x="457200" y="182880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spc="4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FIX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2560320"/>
            <a:ext cx="54864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8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$800M - $2B</a:t>
            </a:r>
            <a:endParaRPr lang="en-US" sz="5800" dirty="0"/>
          </a:p>
        </p:txBody>
      </p:sp>
      <p:sp>
        <p:nvSpPr>
          <p:cNvPr id="7" name="Text 5"/>
          <p:cNvSpPr/>
          <p:nvPr/>
        </p:nvSpPr>
        <p:spPr>
          <a:xfrm>
            <a:off x="457200" y="3840480"/>
            <a:ext cx="5486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ONE-OFF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457200" y="4572000"/>
            <a:ext cx="5486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Science-led virus release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cleanup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coordinated strategy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45352" y="1645920"/>
            <a:ext cx="5486400" cy="44805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0" name="Text 8"/>
          <p:cNvSpPr/>
          <p:nvPr/>
        </p:nvSpPr>
        <p:spPr>
          <a:xfrm>
            <a:off x="6245352" y="182880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spc="4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FAILURE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6245352" y="2560320"/>
            <a:ext cx="54864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$6-7B</a:t>
            </a:r>
            <a:endParaRPr lang="en-US" sz="9000" dirty="0"/>
          </a:p>
        </p:txBody>
      </p:sp>
      <p:sp>
        <p:nvSpPr>
          <p:cNvPr id="12" name="Text 10"/>
          <p:cNvSpPr/>
          <p:nvPr/>
        </p:nvSpPr>
        <p:spPr>
          <a:xfrm>
            <a:off x="6245352" y="3840480"/>
            <a:ext cx="5486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OVER A DECADE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6245352" y="4572000"/>
            <a:ext cx="5486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$500M a year buying water to flush carp.</a:t>
            </a:r>
            <a:endParaRPr lang="en-US" sz="1600" dirty="0"/>
          </a:p>
          <a:p>
            <a:pPr algn="ctr" indent="0" marL="0">
              <a:buNone/>
            </a:pPr>
            <a:r>
              <a:rPr lang="en-US" sz="16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not working.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12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64008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86868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BROKEN PRIORITIES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1463040"/>
            <a:ext cx="112471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0" b="1" dirty="0">
                <a:solidFill>
                  <a:srgbClr val="F0B441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$20 BILLION</a:t>
            </a:r>
            <a:endParaRPr lang="en-US" sz="14000" dirty="0"/>
          </a:p>
        </p:txBody>
      </p:sp>
      <p:sp>
        <p:nvSpPr>
          <p:cNvPr id="5" name="Text 3"/>
          <p:cNvSpPr/>
          <p:nvPr/>
        </p:nvSpPr>
        <p:spPr>
          <a:xfrm>
            <a:off x="457200" y="3200400"/>
            <a:ext cx="11247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4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FOR SNOWY HYDRO 2.0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457200" y="4114800"/>
            <a:ext cx="11247120" cy="1828800"/>
          </a:xfrm>
          <a:prstGeom prst="rect">
            <a:avLst/>
          </a:prstGeom>
          <a:solidFill>
            <a:srgbClr val="0F069F">
              <a:alpha val="8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425196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$2B</a:t>
            </a:r>
            <a:endParaRPr lang="en-US" sz="4400" dirty="0"/>
          </a:p>
        </p:txBody>
      </p:sp>
      <p:sp>
        <p:nvSpPr>
          <p:cNvPr id="8" name="Text 6"/>
          <p:cNvSpPr/>
          <p:nvPr/>
        </p:nvSpPr>
        <p:spPr>
          <a:xfrm>
            <a:off x="640080" y="502920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Original budget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389120" y="425196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$10B</a:t>
            </a:r>
            <a:endParaRPr lang="en-US" sz="4400" dirty="0"/>
          </a:p>
        </p:txBody>
      </p:sp>
      <p:sp>
        <p:nvSpPr>
          <p:cNvPr id="10" name="Text 8"/>
          <p:cNvSpPr/>
          <p:nvPr/>
        </p:nvSpPr>
        <p:spPr>
          <a:xfrm>
            <a:off x="4389120" y="502920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Blowout to date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138160" y="4251960"/>
            <a:ext cx="35661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DF1995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$5B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8138160" y="5029200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Still needed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" y="5532120"/>
            <a:ext cx="112471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 found $20 billion for a hydro scheme years behind schedule.</a:t>
            </a:r>
            <a:endParaRPr lang="en-US" sz="1400" dirty="0"/>
          </a:p>
          <a:p>
            <a:pPr algn="ctr" indent="0" marL="0">
              <a:buNone/>
            </a:pPr>
            <a:r>
              <a:rPr lang="en-US" sz="14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cannot find the money to save our rivers.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12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02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lpier\claude flow\lp-digital-edge\Clients\Helen Dalton\Murray Backgrounds\Country NSW 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57200" y="822960"/>
            <a:ext cx="2286000" cy="109728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10515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spc="600" kern="0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THE HUMAN COST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57200" y="1645920"/>
            <a:ext cx="112471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IT'S NOT JUST FISH</a:t>
            </a:r>
            <a:endParaRPr lang="en-US" sz="6400" dirty="0"/>
          </a:p>
        </p:txBody>
      </p:sp>
      <p:sp>
        <p:nvSpPr>
          <p:cNvPr id="7" name="Text 4"/>
          <p:cNvSpPr/>
          <p:nvPr/>
        </p:nvSpPr>
        <p:spPr>
          <a:xfrm>
            <a:off x="457200" y="2651760"/>
            <a:ext cx="11247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i="1" dirty="0">
                <a:solidFill>
                  <a:srgbClr val="DF19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Carp destroy food, jobs, and our health.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457200" y="3566160"/>
            <a:ext cx="3749040" cy="2468880"/>
          </a:xfrm>
          <a:prstGeom prst="rect">
            <a:avLst/>
          </a:prstGeom>
          <a:solidFill>
            <a:srgbClr val="06023F">
              <a:alpha val="85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57200" y="35661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0" name="Text 7"/>
          <p:cNvSpPr/>
          <p:nvPr/>
        </p:nvSpPr>
        <p:spPr>
          <a:xfrm>
            <a:off x="640080" y="37947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FOOD SECURITY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40080" y="4480560"/>
            <a:ext cx="33832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Hundreds of billions in lost food production, processing, and jobs.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4361688" y="3566160"/>
            <a:ext cx="3749040" cy="2468880"/>
          </a:xfrm>
          <a:prstGeom prst="rect">
            <a:avLst/>
          </a:prstGeom>
          <a:solidFill>
            <a:srgbClr val="06023F">
              <a:alpha val="85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4361688" y="35661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4" name="Text 11"/>
          <p:cNvSpPr/>
          <p:nvPr/>
        </p:nvSpPr>
        <p:spPr>
          <a:xfrm>
            <a:off x="4544568" y="37947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ALGAE BLOOMS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544568" y="4480560"/>
            <a:ext cx="33832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Blue-green algae makes rivers and lakes unusable every summer.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8266176" y="3566160"/>
            <a:ext cx="3749040" cy="2468880"/>
          </a:xfrm>
          <a:prstGeom prst="rect">
            <a:avLst/>
          </a:prstGeom>
          <a:solidFill>
            <a:srgbClr val="06023F">
              <a:alpha val="85000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8266176" y="3566160"/>
            <a:ext cx="3749040" cy="137160"/>
          </a:xfrm>
          <a:prstGeom prst="rect">
            <a:avLst/>
          </a:prstGeom>
          <a:solidFill>
            <a:srgbClr val="DF1995"/>
          </a:solidFill>
          <a:ln/>
        </p:spPr>
      </p:sp>
      <p:sp>
        <p:nvSpPr>
          <p:cNvPr id="18" name="Text 15"/>
          <p:cNvSpPr/>
          <p:nvPr/>
        </p:nvSpPr>
        <p:spPr>
          <a:xfrm>
            <a:off x="8449056" y="37947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Impact" pitchFamily="34" charset="0"/>
                <a:ea typeface="Impact" pitchFamily="34" charset="-122"/>
                <a:cs typeface="Impact" pitchFamily="34" charset="-120"/>
              </a:rPr>
              <a:t>OUR HEALTH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449056" y="4480560"/>
            <a:ext cx="33832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Rising motor neurone disease risk. Mental toll of a dying environment.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457200" y="64922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HELEN DALTON MP  |  INDEPENDENT MEMBER FOR MURRAY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0817352" y="649224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>
                    <a:alpha val="65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12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LP Digital Edge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 DIEM - Helen Dalton MP</dc:title>
  <dc:subject>PptxGenJS Presentation</dc:subject>
  <dc:creator>Helen Dalton MP</dc:creator>
  <cp:lastModifiedBy>Helen Dalton MP</cp:lastModifiedBy>
  <cp:revision>1</cp:revision>
  <dcterms:created xsi:type="dcterms:W3CDTF">2026-04-23T02:16:26Z</dcterms:created>
  <dcterms:modified xsi:type="dcterms:W3CDTF">2026-04-23T02:16:26Z</dcterms:modified>
</cp:coreProperties>
</file>